
<file path=[Content_Types].xml><?xml version="1.0" encoding="utf-8"?>
<Types xmlns="http://schemas.openxmlformats.org/package/2006/content-types">
  <Default Extension="xml" ContentType="application/xml"/>
  <Default Extension="tiff" ContentType="image/tiff"/>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56" r:id="rId2"/>
    <p:sldId id="276" r:id="rId3"/>
    <p:sldId id="277" r:id="rId4"/>
    <p:sldId id="275" r:id="rId5"/>
    <p:sldId id="257" r:id="rId6"/>
    <p:sldId id="263" r:id="rId7"/>
    <p:sldId id="262" r:id="rId8"/>
    <p:sldId id="258" r:id="rId9"/>
    <p:sldId id="265" r:id="rId10"/>
    <p:sldId id="264" r:id="rId11"/>
    <p:sldId id="259" r:id="rId12"/>
    <p:sldId id="266" r:id="rId13"/>
    <p:sldId id="267" r:id="rId14"/>
    <p:sldId id="268" r:id="rId15"/>
    <p:sldId id="269" r:id="rId16"/>
    <p:sldId id="260" r:id="rId17"/>
    <p:sldId id="261" r:id="rId18"/>
    <p:sldId id="270"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12"/>
  </p:normalViewPr>
  <p:slideViewPr>
    <p:cSldViewPr snapToGrid="0" snapToObjects="1">
      <p:cViewPr varScale="1">
        <p:scale>
          <a:sx n="102" d="100"/>
          <a:sy n="102" d="100"/>
        </p:scale>
        <p:origin x="4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D89774-7BFB-8648-AFA4-3747C9D42498}" type="datetimeFigureOut">
              <a:rPr lang="en-US" smtClean="0"/>
              <a:t>8/13/17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7D9BE9-6399-8046-9336-9ECFFD3A633F}" type="slidenum">
              <a:rPr lang="en-US" smtClean="0"/>
              <a:t>‹#›</a:t>
            </a:fld>
            <a:endParaRPr lang="en-US"/>
          </a:p>
        </p:txBody>
      </p:sp>
    </p:spTree>
    <p:extLst>
      <p:ext uri="{BB962C8B-B14F-4D97-AF65-F5344CB8AC3E}">
        <p14:creationId xmlns:p14="http://schemas.microsoft.com/office/powerpoint/2010/main" val="1940813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450B6C-FE8C-D341-92CD-EA7441094504}" type="datetimeFigureOut">
              <a:rPr lang="en-US" smtClean="0"/>
              <a:t>8/13/17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A9F23B-2F2C-5746-8EC9-74741509E153}" type="slidenum">
              <a:rPr lang="en-US" smtClean="0"/>
              <a:t>‹#›</a:t>
            </a:fld>
            <a:endParaRPr lang="en-US"/>
          </a:p>
        </p:txBody>
      </p:sp>
    </p:spTree>
    <p:extLst>
      <p:ext uri="{BB962C8B-B14F-4D97-AF65-F5344CB8AC3E}">
        <p14:creationId xmlns:p14="http://schemas.microsoft.com/office/powerpoint/2010/main" val="28616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A9F23B-2F2C-5746-8EC9-74741509E153}" type="slidenum">
              <a:rPr lang="en-US" smtClean="0"/>
              <a:t>11</a:t>
            </a:fld>
            <a:endParaRPr lang="en-US"/>
          </a:p>
        </p:txBody>
      </p:sp>
    </p:spTree>
    <p:extLst>
      <p:ext uri="{BB962C8B-B14F-4D97-AF65-F5344CB8AC3E}">
        <p14:creationId xmlns:p14="http://schemas.microsoft.com/office/powerpoint/2010/main" val="1384513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0" y="4652964"/>
            <a:ext cx="12192000" cy="2205037"/>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x-none" altLang="x-none" sz="1800"/>
          </a:p>
        </p:txBody>
      </p:sp>
      <p:sp>
        <p:nvSpPr>
          <p:cNvPr id="5" name="Rectangle 8"/>
          <p:cNvSpPr>
            <a:spLocks noChangeArrowheads="1"/>
          </p:cNvSpPr>
          <p:nvPr/>
        </p:nvSpPr>
        <p:spPr bwMode="auto">
          <a:xfrm>
            <a:off x="0" y="1"/>
            <a:ext cx="12192000" cy="7651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en-US" sz="1800"/>
          </a:p>
        </p:txBody>
      </p:sp>
      <p:pic>
        <p:nvPicPr>
          <p:cNvPr id="6" name="Picture 9" descr="ANU_LOGO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417" y="115888"/>
            <a:ext cx="201506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Rectangle 4"/>
          <p:cNvSpPr>
            <a:spLocks noGrp="1" noChangeArrowheads="1"/>
          </p:cNvSpPr>
          <p:nvPr>
            <p:ph type="subTitle" idx="1"/>
          </p:nvPr>
        </p:nvSpPr>
        <p:spPr>
          <a:xfrm>
            <a:off x="624418" y="4652963"/>
            <a:ext cx="11040533" cy="519112"/>
          </a:xfrm>
        </p:spPr>
        <p:txBody>
          <a:bodyPr>
            <a:spAutoFit/>
          </a:bodyPr>
          <a:lstStyle>
            <a:lvl1pPr marL="0" indent="0">
              <a:buFontTx/>
              <a:buNone/>
              <a:defRPr sz="2800"/>
            </a:lvl1pPr>
          </a:lstStyle>
          <a:p>
            <a:pPr lvl="0"/>
            <a:r>
              <a:rPr lang="en-US" altLang="en-US" noProof="0" smtClean="0"/>
              <a:t>Click to edit Master subtitle style</a:t>
            </a:r>
            <a:endParaRPr lang="en-AU" altLang="en-US" noProof="0" smtClean="0"/>
          </a:p>
        </p:txBody>
      </p:sp>
      <p:sp>
        <p:nvSpPr>
          <p:cNvPr id="8195" name="Rectangle 3"/>
          <p:cNvSpPr>
            <a:spLocks noGrp="1" noChangeArrowheads="1"/>
          </p:cNvSpPr>
          <p:nvPr>
            <p:ph type="ctrTitle"/>
          </p:nvPr>
        </p:nvSpPr>
        <p:spPr>
          <a:xfrm>
            <a:off x="624418" y="1919288"/>
            <a:ext cx="10943167" cy="641350"/>
          </a:xfrm>
        </p:spPr>
        <p:txBody>
          <a:bodyPr>
            <a:spAutoFit/>
          </a:bodyPr>
          <a:lstStyle>
            <a:lvl1pPr>
              <a:defRPr>
                <a:solidFill>
                  <a:schemeClr val="tx1"/>
                </a:solidFill>
              </a:defRPr>
            </a:lvl1pPr>
          </a:lstStyle>
          <a:p>
            <a:pPr lvl="0"/>
            <a:r>
              <a:rPr lang="en-US" altLang="en-US" noProof="0" smtClean="0"/>
              <a:t>Click to edit Master title style</a:t>
            </a:r>
            <a:endParaRPr lang="en-AU" altLang="en-US" noProof="0" smtClean="0"/>
          </a:p>
        </p:txBody>
      </p:sp>
      <p:sp>
        <p:nvSpPr>
          <p:cNvPr id="7" name="Rectangle 5"/>
          <p:cNvSpPr>
            <a:spLocks noGrp="1" noChangeArrowheads="1"/>
          </p:cNvSpPr>
          <p:nvPr>
            <p:ph type="dt" sz="half" idx="10"/>
          </p:nvPr>
        </p:nvSpPr>
        <p:spPr>
          <a:xfrm>
            <a:off x="609600" y="6245225"/>
            <a:ext cx="2844800" cy="476250"/>
          </a:xfrm>
        </p:spPr>
        <p:txBody>
          <a:bodyPr/>
          <a:lstStyle>
            <a:lvl1pPr algn="l">
              <a:defRPr/>
            </a:lvl1pPr>
          </a:lstStyle>
          <a:p>
            <a:fld id="{C91CCC74-B754-1047-9ED7-A518A7EC3333}" type="datetimeFigureOut">
              <a:rPr lang="en-US" smtClean="0"/>
              <a:t>8/13/17</a:t>
            </a:fld>
            <a:endParaRPr lang="en-US"/>
          </a:p>
        </p:txBody>
      </p:sp>
      <p:sp>
        <p:nvSpPr>
          <p:cNvPr id="8" name="Rectangle 6"/>
          <p:cNvSpPr>
            <a:spLocks noGrp="1" noChangeArrowheads="1"/>
          </p:cNvSpPr>
          <p:nvPr>
            <p:ph type="ftr" sz="quarter" idx="11"/>
          </p:nvPr>
        </p:nvSpPr>
        <p:spPr>
          <a:xfrm>
            <a:off x="4165600" y="6245225"/>
            <a:ext cx="3860800" cy="476250"/>
          </a:xfrm>
        </p:spPr>
        <p:txBody>
          <a:bodyPr/>
          <a:lstStyle>
            <a:lvl1pPr algn="ctr">
              <a:defRPr/>
            </a:lvl1pPr>
          </a:lstStyle>
          <a:p>
            <a:endParaRPr lang="en-US"/>
          </a:p>
        </p:txBody>
      </p:sp>
      <p:sp>
        <p:nvSpPr>
          <p:cNvPr id="9" name="Rectangle 7"/>
          <p:cNvSpPr>
            <a:spLocks noGrp="1" noChangeArrowheads="1"/>
          </p:cNvSpPr>
          <p:nvPr>
            <p:ph type="sldNum" sz="quarter" idx="12"/>
          </p:nvPr>
        </p:nvSpPr>
        <p:spPr>
          <a:xfrm>
            <a:off x="8737600" y="6245225"/>
            <a:ext cx="2844800" cy="476250"/>
          </a:xfrm>
        </p:spPr>
        <p:txBody>
          <a:bodyPr/>
          <a:lstStyle>
            <a:lvl1pPr>
              <a:defRPr/>
            </a:lvl1pPr>
          </a:lstStyle>
          <a:p>
            <a:fld id="{70712D00-373E-934B-9B4D-AF399703903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fld id="{C91CCC74-B754-1047-9ED7-A518A7EC3333}" type="datetimeFigureOut">
              <a:rPr lang="en-US" smtClean="0"/>
              <a:t>8/13/17</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70712D00-373E-934B-9B4D-AF399703903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51900" y="765175"/>
            <a:ext cx="2745317" cy="536098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609601" y="765175"/>
            <a:ext cx="8039100" cy="53609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fld id="{C91CCC74-B754-1047-9ED7-A518A7EC3333}" type="datetimeFigureOut">
              <a:rPr lang="en-US" smtClean="0"/>
              <a:t>8/13/17</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70712D00-373E-934B-9B4D-AF399703903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4"/>
          <p:cNvSpPr>
            <a:spLocks noGrp="1" noChangeArrowheads="1"/>
          </p:cNvSpPr>
          <p:nvPr>
            <p:ph type="dt" sz="half" idx="10"/>
          </p:nvPr>
        </p:nvSpPr>
        <p:spPr>
          <a:ln/>
        </p:spPr>
        <p:txBody>
          <a:bodyPr/>
          <a:lstStyle>
            <a:lvl1pPr>
              <a:defRPr/>
            </a:lvl1pPr>
          </a:lstStyle>
          <a:p>
            <a:fld id="{C91CCC74-B754-1047-9ED7-A518A7EC3333}" type="datetimeFigureOut">
              <a:rPr lang="en-US" smtClean="0"/>
              <a:t>8/13/17</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70712D00-373E-934B-9B4D-AF399703903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C91CCC74-B754-1047-9ED7-A518A7EC3333}" type="datetimeFigureOut">
              <a:rPr lang="en-US" smtClean="0"/>
              <a:t>8/13/17</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70712D00-373E-934B-9B4D-AF399703903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609600" y="1916113"/>
            <a:ext cx="5384800" cy="4210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97600" y="1916113"/>
            <a:ext cx="5384800" cy="4210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4"/>
          <p:cNvSpPr>
            <a:spLocks noGrp="1" noChangeArrowheads="1"/>
          </p:cNvSpPr>
          <p:nvPr>
            <p:ph type="dt" sz="half" idx="10"/>
          </p:nvPr>
        </p:nvSpPr>
        <p:spPr>
          <a:ln/>
        </p:spPr>
        <p:txBody>
          <a:bodyPr/>
          <a:lstStyle>
            <a:lvl1pPr>
              <a:defRPr/>
            </a:lvl1pPr>
          </a:lstStyle>
          <a:p>
            <a:fld id="{C91CCC74-B754-1047-9ED7-A518A7EC3333}" type="datetimeFigureOut">
              <a:rPr lang="en-US" smtClean="0"/>
              <a:t>8/13/17</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70712D00-373E-934B-9B4D-AF399703903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Rectangle 4"/>
          <p:cNvSpPr>
            <a:spLocks noGrp="1" noChangeArrowheads="1"/>
          </p:cNvSpPr>
          <p:nvPr>
            <p:ph type="dt" sz="half" idx="10"/>
          </p:nvPr>
        </p:nvSpPr>
        <p:spPr>
          <a:ln/>
        </p:spPr>
        <p:txBody>
          <a:bodyPr/>
          <a:lstStyle>
            <a:lvl1pPr>
              <a:defRPr/>
            </a:lvl1pPr>
          </a:lstStyle>
          <a:p>
            <a:fld id="{C91CCC74-B754-1047-9ED7-A518A7EC3333}" type="datetimeFigureOut">
              <a:rPr lang="en-US" smtClean="0"/>
              <a:t>8/13/17</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70712D00-373E-934B-9B4D-AF399703903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Rectangle 4"/>
          <p:cNvSpPr>
            <a:spLocks noGrp="1" noChangeArrowheads="1"/>
          </p:cNvSpPr>
          <p:nvPr>
            <p:ph type="dt" sz="half" idx="10"/>
          </p:nvPr>
        </p:nvSpPr>
        <p:spPr>
          <a:ln/>
        </p:spPr>
        <p:txBody>
          <a:bodyPr/>
          <a:lstStyle>
            <a:lvl1pPr>
              <a:defRPr/>
            </a:lvl1pPr>
          </a:lstStyle>
          <a:p>
            <a:fld id="{C91CCC74-B754-1047-9ED7-A518A7EC3333}" type="datetimeFigureOut">
              <a:rPr lang="en-US" smtClean="0"/>
              <a:t>8/13/17</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70712D00-373E-934B-9B4D-AF399703903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C91CCC74-B754-1047-9ED7-A518A7EC3333}" type="datetimeFigureOut">
              <a:rPr lang="en-US" smtClean="0"/>
              <a:t>8/13/17</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70712D00-373E-934B-9B4D-AF399703903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91CCC74-B754-1047-9ED7-A518A7EC3333}" type="datetimeFigureOut">
              <a:rPr lang="en-US" smtClean="0"/>
              <a:t>8/13/17</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70712D00-373E-934B-9B4D-AF399703903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AU"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91CCC74-B754-1047-9ED7-A518A7EC3333}" type="datetimeFigureOut">
              <a:rPr lang="en-US" smtClean="0"/>
              <a:t>8/13/17</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70712D00-373E-934B-9B4D-AF399703903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0" y="6597650"/>
            <a:ext cx="12192000" cy="260350"/>
          </a:xfrm>
          <a:prstGeom prst="rect">
            <a:avLst/>
          </a:prstGeom>
          <a:solidFill>
            <a:srgbClr val="94B0B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endParaRPr lang="x-none" altLang="x-none" sz="1800"/>
          </a:p>
        </p:txBody>
      </p:sp>
      <p:sp>
        <p:nvSpPr>
          <p:cNvPr id="1027" name="Rectangle 2"/>
          <p:cNvSpPr>
            <a:spLocks noGrp="1" noChangeArrowheads="1"/>
          </p:cNvSpPr>
          <p:nvPr>
            <p:ph type="title"/>
          </p:nvPr>
        </p:nvSpPr>
        <p:spPr bwMode="auto">
          <a:xfrm>
            <a:off x="624417" y="765175"/>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AU" altLang="en-US"/>
          </a:p>
        </p:txBody>
      </p:sp>
      <p:sp>
        <p:nvSpPr>
          <p:cNvPr id="1028" name="Rectangle 3"/>
          <p:cNvSpPr>
            <a:spLocks noGrp="1" noChangeArrowheads="1"/>
          </p:cNvSpPr>
          <p:nvPr>
            <p:ph type="body" idx="1"/>
          </p:nvPr>
        </p:nvSpPr>
        <p:spPr bwMode="auto">
          <a:xfrm>
            <a:off x="609600" y="1916113"/>
            <a:ext cx="1097280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AU" altLang="en-US"/>
          </a:p>
        </p:txBody>
      </p:sp>
      <p:sp>
        <p:nvSpPr>
          <p:cNvPr id="2" name="Rectangle 4"/>
          <p:cNvSpPr>
            <a:spLocks noGrp="1" noChangeArrowheads="1"/>
          </p:cNvSpPr>
          <p:nvPr>
            <p:ph type="dt" sz="half" idx="2"/>
          </p:nvPr>
        </p:nvSpPr>
        <p:spPr bwMode="auto">
          <a:xfrm>
            <a:off x="7632700" y="6597650"/>
            <a:ext cx="2844800"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fld id="{C91CCC74-B754-1047-9ED7-A518A7EC3333}" type="datetimeFigureOut">
              <a:rPr lang="en-US" smtClean="0"/>
              <a:t>8/13/17</a:t>
            </a:fld>
            <a:endParaRPr lang="en-US"/>
          </a:p>
        </p:txBody>
      </p:sp>
      <p:sp>
        <p:nvSpPr>
          <p:cNvPr id="1029" name="Rectangle 5"/>
          <p:cNvSpPr>
            <a:spLocks noGrp="1" noChangeArrowheads="1"/>
          </p:cNvSpPr>
          <p:nvPr>
            <p:ph type="ftr" sz="quarter" idx="3"/>
          </p:nvPr>
        </p:nvSpPr>
        <p:spPr bwMode="auto">
          <a:xfrm>
            <a:off x="527051" y="6597650"/>
            <a:ext cx="6720416"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panose="020B0604020202020204" pitchFamily="34" charset="0"/>
                <a:ea typeface="+mn-ea"/>
                <a:cs typeface="Arial" panose="020B0604020202020204" pitchFamily="34" charset="0"/>
              </a:defRPr>
            </a:lvl1pPr>
          </a:lstStyle>
          <a:p>
            <a:endParaRPr lang="en-US"/>
          </a:p>
        </p:txBody>
      </p:sp>
      <p:sp>
        <p:nvSpPr>
          <p:cNvPr id="1030" name="Rectangle 6"/>
          <p:cNvSpPr>
            <a:spLocks noGrp="1" noChangeArrowheads="1"/>
          </p:cNvSpPr>
          <p:nvPr>
            <p:ph type="sldNum" sz="quarter" idx="4"/>
          </p:nvPr>
        </p:nvSpPr>
        <p:spPr bwMode="auto">
          <a:xfrm>
            <a:off x="10801352" y="6597650"/>
            <a:ext cx="781049"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fld id="{70712D00-373E-934B-9B4D-AF399703903F}" type="slidenum">
              <a:rPr lang="en-US" smtClean="0"/>
              <a:t>‹#›</a:t>
            </a:fld>
            <a:endParaRPr lang="en-US"/>
          </a:p>
        </p:txBody>
      </p:sp>
      <p:sp>
        <p:nvSpPr>
          <p:cNvPr id="1032" name="Rectangle 7"/>
          <p:cNvSpPr>
            <a:spLocks noChangeArrowheads="1"/>
          </p:cNvSpPr>
          <p:nvPr/>
        </p:nvSpPr>
        <p:spPr bwMode="auto">
          <a:xfrm>
            <a:off x="0" y="1"/>
            <a:ext cx="12192000" cy="765175"/>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eaLnBrk="1" hangingPunct="1"/>
            <a:endParaRPr lang="en-US" altLang="en-US" sz="1800"/>
          </a:p>
        </p:txBody>
      </p:sp>
      <p:pic>
        <p:nvPicPr>
          <p:cNvPr id="1033" name="Picture 9" descr="ANU_LOGO_WHIT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417" y="115888"/>
            <a:ext cx="2015067"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5469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3600" kern="1200">
          <a:solidFill>
            <a:srgbClr val="527688"/>
          </a:solidFill>
          <a:latin typeface="+mj-lt"/>
          <a:ea typeface="Arial" charset="0"/>
          <a:cs typeface="+mj-cs"/>
        </a:defRPr>
      </a:lvl1pPr>
      <a:lvl2pPr algn="l" rtl="0" eaLnBrk="1" fontAlgn="base" hangingPunct="1">
        <a:spcBef>
          <a:spcPct val="0"/>
        </a:spcBef>
        <a:spcAft>
          <a:spcPct val="0"/>
        </a:spcAft>
        <a:defRPr sz="3600">
          <a:solidFill>
            <a:srgbClr val="527688"/>
          </a:solidFill>
          <a:latin typeface="Arial" panose="020B0604020202020204" pitchFamily="34" charset="0"/>
          <a:ea typeface="Arial" charset="0"/>
          <a:cs typeface="Arial" panose="020B0604020202020204" pitchFamily="34" charset="0"/>
        </a:defRPr>
      </a:lvl2pPr>
      <a:lvl3pPr algn="l" rtl="0" eaLnBrk="1" fontAlgn="base" hangingPunct="1">
        <a:spcBef>
          <a:spcPct val="0"/>
        </a:spcBef>
        <a:spcAft>
          <a:spcPct val="0"/>
        </a:spcAft>
        <a:defRPr sz="3600">
          <a:solidFill>
            <a:srgbClr val="527688"/>
          </a:solidFill>
          <a:latin typeface="Arial" panose="020B0604020202020204" pitchFamily="34" charset="0"/>
          <a:ea typeface="Arial" charset="0"/>
          <a:cs typeface="Arial" panose="020B0604020202020204" pitchFamily="34" charset="0"/>
        </a:defRPr>
      </a:lvl3pPr>
      <a:lvl4pPr algn="l" rtl="0" eaLnBrk="1" fontAlgn="base" hangingPunct="1">
        <a:spcBef>
          <a:spcPct val="0"/>
        </a:spcBef>
        <a:spcAft>
          <a:spcPct val="0"/>
        </a:spcAft>
        <a:defRPr sz="3600">
          <a:solidFill>
            <a:srgbClr val="527688"/>
          </a:solidFill>
          <a:latin typeface="Arial" panose="020B0604020202020204" pitchFamily="34" charset="0"/>
          <a:ea typeface="Arial" charset="0"/>
          <a:cs typeface="Arial" panose="020B0604020202020204" pitchFamily="34" charset="0"/>
        </a:defRPr>
      </a:lvl4pPr>
      <a:lvl5pPr algn="l" rtl="0" eaLnBrk="1" fontAlgn="base" hangingPunct="1">
        <a:spcBef>
          <a:spcPct val="0"/>
        </a:spcBef>
        <a:spcAft>
          <a:spcPct val="0"/>
        </a:spcAft>
        <a:defRPr sz="3600">
          <a:solidFill>
            <a:srgbClr val="527688"/>
          </a:solidFill>
          <a:latin typeface="Arial" panose="020B0604020202020204" pitchFamily="34" charset="0"/>
          <a:ea typeface="Arial" charset="0"/>
          <a:cs typeface="Arial" panose="020B0604020202020204" pitchFamily="34" charset="0"/>
        </a:defRPr>
      </a:lvl5pPr>
      <a:lvl6pPr marL="457200" algn="l" rtl="0" eaLnBrk="1" fontAlgn="base" hangingPunct="1">
        <a:spcBef>
          <a:spcPct val="0"/>
        </a:spcBef>
        <a:spcAft>
          <a:spcPct val="0"/>
        </a:spcAft>
        <a:defRPr sz="3600">
          <a:solidFill>
            <a:srgbClr val="527688"/>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3600">
          <a:solidFill>
            <a:srgbClr val="527688"/>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3600">
          <a:solidFill>
            <a:srgbClr val="527688"/>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3600">
          <a:solidFill>
            <a:srgbClr val="527688"/>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mn-lt"/>
          <a:ea typeface="Arial" charset="0"/>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Arial"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u4975835@anu.edu.a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4418" y="4652963"/>
            <a:ext cx="11040533" cy="2074414"/>
          </a:xfrm>
        </p:spPr>
        <p:txBody>
          <a:bodyPr/>
          <a:lstStyle/>
          <a:p>
            <a:r>
              <a:rPr lang="en-US" altLang="zh-CN" dirty="0" err="1" smtClean="0"/>
              <a:t>Ziren</a:t>
            </a:r>
            <a:endParaRPr lang="en-US" altLang="zh-CN" dirty="0"/>
          </a:p>
          <a:p>
            <a:r>
              <a:rPr lang="en-US" dirty="0" smtClean="0">
                <a:hlinkClick r:id="rId2"/>
              </a:rPr>
              <a:t>u4975835@anu.edu.au</a:t>
            </a:r>
            <a:endParaRPr lang="en-US" dirty="0" smtClean="0"/>
          </a:p>
          <a:p>
            <a:r>
              <a:rPr lang="en-US" dirty="0" smtClean="0"/>
              <a:t>CBE 3.09</a:t>
            </a:r>
          </a:p>
          <a:p>
            <a:r>
              <a:rPr lang="en-US" dirty="0" smtClean="0"/>
              <a:t>Thursday 10 am to 11 am</a:t>
            </a:r>
            <a:endParaRPr lang="en-US" dirty="0"/>
          </a:p>
        </p:txBody>
      </p:sp>
      <p:sp>
        <p:nvSpPr>
          <p:cNvPr id="2" name="Title 1"/>
          <p:cNvSpPr>
            <a:spLocks noGrp="1"/>
          </p:cNvSpPr>
          <p:nvPr>
            <p:ph type="ctrTitle"/>
          </p:nvPr>
        </p:nvSpPr>
        <p:spPr>
          <a:xfrm>
            <a:off x="624418" y="1085802"/>
            <a:ext cx="10943167" cy="2308324"/>
          </a:xfrm>
        </p:spPr>
        <p:txBody>
          <a:bodyPr/>
          <a:lstStyle/>
          <a:p>
            <a:r>
              <a:rPr lang="en-US" altLang="zh-CN" dirty="0" smtClean="0"/>
              <a:t>STAT3008/7001</a:t>
            </a:r>
            <a:br>
              <a:rPr lang="en-US" altLang="zh-CN" dirty="0" smtClean="0"/>
            </a:br>
            <a:r>
              <a:rPr lang="en-US" altLang="zh-CN" dirty="0" smtClean="0"/>
              <a:t>Applied Statistics</a:t>
            </a:r>
            <a:br>
              <a:rPr lang="en-US" altLang="zh-CN" dirty="0" smtClean="0"/>
            </a:br>
            <a:r>
              <a:rPr lang="en-US" altLang="zh-CN" dirty="0"/>
              <a:t/>
            </a:r>
            <a:br>
              <a:rPr lang="en-US" altLang="zh-CN" dirty="0"/>
            </a:br>
            <a:r>
              <a:rPr lang="en-US" altLang="zh-CN" dirty="0" smtClean="0">
                <a:solidFill>
                  <a:srgbClr val="FF0000"/>
                </a:solidFill>
              </a:rPr>
              <a:t>SLR= Simple Linear Regression  </a:t>
            </a:r>
            <a:endParaRPr lang="en-US" dirty="0">
              <a:solidFill>
                <a:srgbClr val="FF0000"/>
              </a:solidFill>
            </a:endParaRPr>
          </a:p>
        </p:txBody>
      </p:sp>
    </p:spTree>
    <p:extLst>
      <p:ext uri="{BB962C8B-B14F-4D97-AF65-F5344CB8AC3E}">
        <p14:creationId xmlns:p14="http://schemas.microsoft.com/office/powerpoint/2010/main" val="9648226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Extrapolation</a:t>
            </a:r>
            <a:endParaRPr lang="en-US" dirty="0"/>
          </a:p>
        </p:txBody>
      </p:sp>
      <p:sp>
        <p:nvSpPr>
          <p:cNvPr id="3" name="Content Placeholder 2"/>
          <p:cNvSpPr>
            <a:spLocks noGrp="1"/>
          </p:cNvSpPr>
          <p:nvPr>
            <p:ph idx="1"/>
          </p:nvPr>
        </p:nvSpPr>
        <p:spPr/>
        <p:txBody>
          <a:bodyPr/>
          <a:lstStyle/>
          <a:p>
            <a:r>
              <a:rPr lang="en-AU" dirty="0"/>
              <a:t>The minimum explanatory variable value in our sample is 3.33. It is dangerous to make statements outside of the range of our explanatory variable (extrapolation). The straight line model is not necessarily valid over a wider range of explanatory variable values.</a:t>
            </a:r>
            <a:endParaRPr lang="en-GB" dirty="0"/>
          </a:p>
          <a:p>
            <a:endParaRPr lang="en-US" dirty="0"/>
          </a:p>
        </p:txBody>
      </p:sp>
    </p:spTree>
    <p:extLst>
      <p:ext uri="{BB962C8B-B14F-4D97-AF65-F5344CB8AC3E}">
        <p14:creationId xmlns:p14="http://schemas.microsoft.com/office/powerpoint/2010/main" val="1805686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Question 3 </a:t>
            </a:r>
            <a:endParaRPr lang="en-US" dirty="0"/>
          </a:p>
        </p:txBody>
      </p:sp>
      <p:sp>
        <p:nvSpPr>
          <p:cNvPr id="3" name="Content Placeholder 2"/>
          <p:cNvSpPr>
            <a:spLocks noGrp="1"/>
          </p:cNvSpPr>
          <p:nvPr>
            <p:ph idx="1"/>
          </p:nvPr>
        </p:nvSpPr>
        <p:spPr>
          <a:xfrm>
            <a:off x="624417" y="1557767"/>
            <a:ext cx="10972800" cy="4210050"/>
          </a:xfrm>
        </p:spPr>
        <p:txBody>
          <a:bodyPr/>
          <a:lstStyle/>
          <a:p>
            <a:r>
              <a:rPr lang="en-AU" sz="2000" dirty="0"/>
              <a:t>One of the most dangerous contaminants deposited over European countries following the Chernobyl accident of April 1987 was radioactive </a:t>
            </a:r>
            <a:r>
              <a:rPr lang="en-AU" sz="2000" dirty="0" err="1"/>
              <a:t>cesium</a:t>
            </a:r>
            <a:r>
              <a:rPr lang="en-AU" sz="2000" dirty="0"/>
              <a:t>. To study </a:t>
            </a:r>
            <a:r>
              <a:rPr lang="en-AU" sz="2000" dirty="0" err="1"/>
              <a:t>cesium</a:t>
            </a:r>
            <a:r>
              <a:rPr lang="en-AU" sz="2000" dirty="0"/>
              <a:t> transfer from contaminated soil to plants, researchers collected soil samples and samples of mushroom mycelia from 17 wooded locations in Umbria, Central Italy from August 1986 to November 1989. Measured concentrations of </a:t>
            </a:r>
            <a:r>
              <a:rPr lang="en-AU" sz="2000" dirty="0" err="1"/>
              <a:t>cesium</a:t>
            </a:r>
            <a:r>
              <a:rPr lang="en-AU" sz="2000" dirty="0"/>
              <a:t> (</a:t>
            </a:r>
            <a:r>
              <a:rPr lang="en-AU" sz="2000" dirty="0" err="1"/>
              <a:t>Bq</a:t>
            </a:r>
            <a:r>
              <a:rPr lang="en-AU" sz="2000" dirty="0"/>
              <a:t>/Kg) in the soil and in the mushrooms are contained in the file “ex0818.csv</a:t>
            </a:r>
            <a:r>
              <a:rPr lang="en-AU" sz="2000" dirty="0" smtClean="0"/>
              <a:t>”.</a:t>
            </a:r>
          </a:p>
          <a:p>
            <a:endParaRPr lang="en-GB" sz="2000" dirty="0"/>
          </a:p>
          <a:p>
            <a:pPr lvl="0"/>
            <a:r>
              <a:rPr lang="en-AU" sz="2000" dirty="0" smtClean="0"/>
              <a:t>(a) Construct </a:t>
            </a:r>
            <a:r>
              <a:rPr lang="en-AU" sz="2000" dirty="0"/>
              <a:t>a scatterplot of Y = concentration in mushrooms and X = concentration in soil. What do you notice</a:t>
            </a:r>
            <a:r>
              <a:rPr lang="en-AU" sz="2000" dirty="0" smtClean="0"/>
              <a:t>?</a:t>
            </a:r>
          </a:p>
          <a:p>
            <a:pPr lvl="0"/>
            <a:endParaRPr lang="en-GB" sz="2000" dirty="0"/>
          </a:p>
          <a:p>
            <a:pPr lvl="0"/>
            <a:r>
              <a:rPr lang="en-AU" sz="2000" dirty="0" smtClean="0"/>
              <a:t>(b) Fit </a:t>
            </a:r>
            <a:r>
              <a:rPr lang="en-AU" sz="2000" dirty="0"/>
              <a:t>a simple linear regression using Y = concentration in mushrooms and X = concentration in soil. Produce a plot of the fitted regression line superimposed on the scatterplot of points</a:t>
            </a:r>
            <a:r>
              <a:rPr lang="en-AU" sz="2000" dirty="0" smtClean="0"/>
              <a:t>.</a:t>
            </a:r>
          </a:p>
          <a:p>
            <a:pPr lvl="0"/>
            <a:endParaRPr lang="en-GB" sz="2000" dirty="0" smtClean="0"/>
          </a:p>
          <a:p>
            <a:pPr lvl="0"/>
            <a:r>
              <a:rPr lang="de-DE" sz="2000" dirty="0" smtClean="0"/>
              <a:t>(c) </a:t>
            </a:r>
            <a:r>
              <a:rPr lang="en-AU" sz="2000" dirty="0" smtClean="0"/>
              <a:t>Repeat </a:t>
            </a:r>
            <a:r>
              <a:rPr lang="en-AU" sz="2000" dirty="0"/>
              <a:t>part (b) with point 17 removed. What do you notice?</a:t>
            </a:r>
            <a:endParaRPr lang="en-GB" sz="2000" dirty="0"/>
          </a:p>
          <a:p>
            <a:endParaRPr lang="en-US" sz="2000" dirty="0"/>
          </a:p>
        </p:txBody>
      </p:sp>
    </p:spTree>
    <p:extLst>
      <p:ext uri="{BB962C8B-B14F-4D97-AF65-F5344CB8AC3E}">
        <p14:creationId xmlns:p14="http://schemas.microsoft.com/office/powerpoint/2010/main" val="12301376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Q3 (a)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7534" y="1916113"/>
            <a:ext cx="6416931" cy="4210050"/>
          </a:xfrm>
        </p:spPr>
      </p:pic>
    </p:spTree>
    <p:extLst>
      <p:ext uri="{BB962C8B-B14F-4D97-AF65-F5344CB8AC3E}">
        <p14:creationId xmlns:p14="http://schemas.microsoft.com/office/powerpoint/2010/main" val="199615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Q3 (b)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417" y="1821678"/>
            <a:ext cx="5665172" cy="42100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589" y="1821678"/>
            <a:ext cx="5558481" cy="4670425"/>
          </a:xfrm>
          <a:prstGeom prst="rect">
            <a:avLst/>
          </a:prstGeom>
        </p:spPr>
      </p:pic>
    </p:spTree>
    <p:extLst>
      <p:ext uri="{BB962C8B-B14F-4D97-AF65-F5344CB8AC3E}">
        <p14:creationId xmlns:p14="http://schemas.microsoft.com/office/powerpoint/2010/main" val="5628568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Q3 (c)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7534" y="1908174"/>
            <a:ext cx="6416931" cy="4628549"/>
          </a:xfrm>
        </p:spPr>
      </p:pic>
    </p:spTree>
    <p:extLst>
      <p:ext uri="{BB962C8B-B14F-4D97-AF65-F5344CB8AC3E}">
        <p14:creationId xmlns:p14="http://schemas.microsoft.com/office/powerpoint/2010/main" val="269428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Q3 </a:t>
            </a:r>
            <a:r>
              <a:rPr lang="de-DE" dirty="0" smtClean="0"/>
              <a:t>(c) </a:t>
            </a:r>
            <a:r>
              <a:rPr lang="de-DE" dirty="0" err="1" smtClean="0"/>
              <a:t>continued</a:t>
            </a:r>
            <a:endParaRPr lang="en-US" dirty="0"/>
          </a:p>
        </p:txBody>
      </p:sp>
      <p:sp>
        <p:nvSpPr>
          <p:cNvPr id="3" name="Content Placeholder 2"/>
          <p:cNvSpPr>
            <a:spLocks noGrp="1"/>
          </p:cNvSpPr>
          <p:nvPr>
            <p:ph idx="1"/>
          </p:nvPr>
        </p:nvSpPr>
        <p:spPr/>
        <p:txBody>
          <a:bodyPr/>
          <a:lstStyle/>
          <a:p>
            <a:r>
              <a:rPr lang="en-AU" dirty="0"/>
              <a:t>The regression is highly sensitive to point 17. The fitted regression line changes dramatically according to whether point 17 is excluded or included. Point 17 is said to be highly influential. In this example it is probably better to superimpose the regression line with point 17 removed on the original plot. </a:t>
            </a:r>
            <a:endParaRPr lang="en-US" dirty="0"/>
          </a:p>
        </p:txBody>
      </p:sp>
    </p:spTree>
    <p:extLst>
      <p:ext uri="{BB962C8B-B14F-4D97-AF65-F5344CB8AC3E}">
        <p14:creationId xmlns:p14="http://schemas.microsoft.com/office/powerpoint/2010/main" val="1724167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2065105" y="811658"/>
            <a:ext cx="7561780" cy="5661061"/>
          </a:xfrm>
          <a:prstGeom prst="rect">
            <a:avLst/>
          </a:prstGeom>
        </p:spPr>
      </p:pic>
    </p:spTree>
    <p:extLst>
      <p:ext uri="{BB962C8B-B14F-4D97-AF65-F5344CB8AC3E}">
        <p14:creationId xmlns:p14="http://schemas.microsoft.com/office/powerpoint/2010/main" val="1097590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1078470" y="1107689"/>
            <a:ext cx="10109200" cy="3454400"/>
          </a:xfrm>
          <a:prstGeom prst="rect">
            <a:avLst/>
          </a:prstGeom>
        </p:spPr>
      </p:pic>
    </p:spTree>
    <p:extLst>
      <p:ext uri="{BB962C8B-B14F-4D97-AF65-F5344CB8AC3E}">
        <p14:creationId xmlns:p14="http://schemas.microsoft.com/office/powerpoint/2010/main" val="3162830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4</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617" y="1588186"/>
            <a:ext cx="7772400" cy="3873500"/>
          </a:xfrm>
        </p:spPr>
      </p:pic>
      <mc:AlternateContent xmlns:mc="http://schemas.openxmlformats.org/markup-compatibility/2006" xmlns:a14="http://schemas.microsoft.com/office/drawing/2010/main">
        <mc:Choice Requires="a14">
          <p:sp>
            <p:nvSpPr>
              <p:cNvPr id="5" name="TextBox 4"/>
              <p:cNvSpPr txBox="1"/>
              <p:nvPr/>
            </p:nvSpPr>
            <p:spPr>
              <a:xfrm>
                <a:off x="2224617" y="5319172"/>
                <a:ext cx="6647935" cy="1501758"/>
              </a:xfrm>
              <a:prstGeom prst="rect">
                <a:avLst/>
              </a:prstGeom>
              <a:noFill/>
            </p:spPr>
            <p:txBody>
              <a:bodyPr wrap="square" rtlCol="0">
                <a:spAutoFit/>
              </a:bodyPr>
              <a:lstStyle/>
              <a:p>
                <a:r>
                  <a:rPr lang="en-US" dirty="0" smtClean="0"/>
                  <a:t>the method</a:t>
                </a:r>
                <a:r>
                  <a:rPr lang="en-US" dirty="0"/>
                  <a:t> </a:t>
                </a:r>
                <a:r>
                  <a:rPr lang="en-US" dirty="0" smtClean="0"/>
                  <a:t>of </a:t>
                </a:r>
                <a:r>
                  <a:rPr lang="en-US" dirty="0"/>
                  <a:t>least-squares fitting will guarantee that the regression line will pass through the </a:t>
                </a:r>
                <a:r>
                  <a:rPr lang="en-US" dirty="0" smtClean="0"/>
                  <a:t>centroid, which is the point (</a:t>
                </a:r>
                <a14:m>
                  <m:oMath xmlns:m="http://schemas.openxmlformats.org/officeDocument/2006/math">
                    <m:acc>
                      <m:accPr>
                        <m:chr m:val="̅"/>
                        <m:ctrlPr>
                          <a:rPr lang="en-US" i="1" dirty="0" smtClean="0">
                            <a:latin typeface="Cambria Math" charset="0"/>
                          </a:rPr>
                        </m:ctrlPr>
                      </m:accPr>
                      <m:e>
                        <m:r>
                          <a:rPr lang="en-AU" b="0" i="1" dirty="0" smtClean="0">
                            <a:latin typeface="Cambria Math" charset="0"/>
                          </a:rPr>
                          <m:t>𝑥</m:t>
                        </m:r>
                      </m:e>
                    </m:acc>
                  </m:oMath>
                </a14:m>
                <a:r>
                  <a:rPr lang="es-ES_tradnl" dirty="0"/>
                  <a:t>, </a:t>
                </a:r>
                <a14:m>
                  <m:oMath xmlns:m="http://schemas.openxmlformats.org/officeDocument/2006/math">
                    <m:acc>
                      <m:accPr>
                        <m:chr m:val="̅"/>
                        <m:ctrlPr>
                          <a:rPr lang="es-ES_tradnl" i="1" dirty="0" smtClean="0">
                            <a:latin typeface="Cambria Math" charset="0"/>
                          </a:rPr>
                        </m:ctrlPr>
                      </m:accPr>
                      <m:e>
                        <m:r>
                          <a:rPr lang="en-AU" b="0" i="1" dirty="0" smtClean="0">
                            <a:latin typeface="Cambria Math" charset="0"/>
                          </a:rPr>
                          <m:t>𝑌</m:t>
                        </m:r>
                      </m:e>
                    </m:acc>
                  </m:oMath>
                </a14:m>
                <a:r>
                  <a:rPr lang="es-ES_tradnl" dirty="0"/>
                  <a:t> ) </a:t>
                </a:r>
                <a:r>
                  <a:rPr lang="es-ES_tradnl" dirty="0" smtClean="0"/>
                  <a:t>.</a:t>
                </a:r>
              </a:p>
              <a:p>
                <a:endParaRPr lang="en-US" dirty="0" smtClean="0"/>
              </a:p>
              <a:p>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224617" y="5319172"/>
                <a:ext cx="6647935" cy="1501758"/>
              </a:xfrm>
              <a:prstGeom prst="rect">
                <a:avLst/>
              </a:prstGeom>
              <a:blipFill rotWithShape="0">
                <a:blip r:embed="rId3"/>
                <a:stretch>
                  <a:fillRect l="-826" t="-2439" r="-550"/>
                </a:stretch>
              </a:blipFill>
            </p:spPr>
            <p:txBody>
              <a:bodyPr/>
              <a:lstStyle/>
              <a:p>
                <a:r>
                  <a:rPr lang="en-US">
                    <a:noFill/>
                  </a:rPr>
                  <a:t> </a:t>
                </a:r>
              </a:p>
            </p:txBody>
          </p:sp>
        </mc:Fallback>
      </mc:AlternateContent>
    </p:spTree>
    <p:extLst>
      <p:ext uri="{BB962C8B-B14F-4D97-AF65-F5344CB8AC3E}">
        <p14:creationId xmlns:p14="http://schemas.microsoft.com/office/powerpoint/2010/main" val="847576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824518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Revision - model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4417" y="1659259"/>
                <a:ext cx="10972800" cy="4210050"/>
              </a:xfrm>
            </p:spPr>
            <p:txBody>
              <a:bodyPr/>
              <a:lstStyle/>
              <a:p>
                <a:pPr marL="0" indent="0">
                  <a:buNone/>
                </a:pPr>
                <a:r>
                  <a:rPr lang="en-US" sz="2000" dirty="0" smtClean="0">
                    <a:solidFill>
                      <a:srgbClr val="FF0000"/>
                    </a:solidFill>
                  </a:rPr>
                  <a:t>Four equations:</a:t>
                </a:r>
              </a:p>
              <a:p>
                <a:pPr marL="0" indent="0">
                  <a:buNone/>
                </a:pPr>
                <a:r>
                  <a:rPr lang="en-US" sz="2000" dirty="0" smtClean="0"/>
                  <a:t>1. Population SLR model</a:t>
                </a:r>
                <a:endParaRPr lang="en-AU" sz="2000" i="1" dirty="0" smtClean="0">
                  <a:latin typeface="Cambria Math" charset="0"/>
                  <a:ea typeface="Cambria Math" charset="0"/>
                  <a:cs typeface="Cambria Math" charset="0"/>
                </a:endParaRPr>
              </a:p>
              <a:p>
                <a:pPr marL="0" indent="0" algn="ctr">
                  <a:buNone/>
                </a:pPr>
                <a14:m>
                  <m:oMathPara xmlns:m="http://schemas.openxmlformats.org/officeDocument/2006/math">
                    <m:oMathParaPr>
                      <m:jc m:val="center"/>
                    </m:oMathParaPr>
                    <m:oMath xmlns:m="http://schemas.openxmlformats.org/officeDocument/2006/math">
                      <m:r>
                        <a:rPr lang="en-US" sz="2000" i="1" smtClean="0">
                          <a:latin typeface="Cambria Math" charset="0"/>
                          <a:ea typeface="Cambria Math" charset="0"/>
                          <a:cs typeface="Cambria Math" charset="0"/>
                        </a:rPr>
                        <m:t>𝜇</m:t>
                      </m:r>
                      <m:d>
                        <m:dPr>
                          <m:ctrlPr>
                            <a:rPr lang="mr-IN" sz="2000" b="0" i="1" smtClean="0">
                              <a:latin typeface="Cambria Math" charset="0"/>
                              <a:ea typeface="Cambria Math" charset="0"/>
                              <a:cs typeface="Cambria Math" charset="0"/>
                            </a:rPr>
                          </m:ctrlPr>
                        </m:dPr>
                        <m:e>
                          <m:sSub>
                            <m:sSubPr>
                              <m:ctrlPr>
                                <a:rPr lang="en-US" sz="2000" b="0" i="1" smtClean="0">
                                  <a:latin typeface="Cambria Math" charset="0"/>
                                  <a:ea typeface="Cambria Math" charset="0"/>
                                  <a:cs typeface="Cambria Math" charset="0"/>
                                </a:rPr>
                              </m:ctrlPr>
                            </m:sSubPr>
                            <m:e>
                              <m:r>
                                <a:rPr lang="en-AU" sz="2000" b="0" i="1" smtClean="0">
                                  <a:latin typeface="Cambria Math" charset="0"/>
                                  <a:ea typeface="Cambria Math" charset="0"/>
                                  <a:cs typeface="Cambria Math" charset="0"/>
                                </a:rPr>
                                <m:t>𝑌</m:t>
                              </m:r>
                            </m:e>
                            <m:sub>
                              <m:r>
                                <a:rPr lang="en-AU" sz="2000" b="0" i="1" smtClean="0">
                                  <a:latin typeface="Cambria Math" charset="0"/>
                                  <a:ea typeface="Cambria Math" charset="0"/>
                                  <a:cs typeface="Cambria Math" charset="0"/>
                                </a:rPr>
                                <m:t>𝑖</m:t>
                              </m:r>
                            </m:sub>
                          </m:sSub>
                        </m:e>
                        <m:e>
                          <m:sSub>
                            <m:sSubPr>
                              <m:ctrlPr>
                                <a:rPr lang="en-US" sz="2000" b="0" i="1" smtClean="0">
                                  <a:latin typeface="Cambria Math" charset="0"/>
                                  <a:ea typeface="Cambria Math" charset="0"/>
                                  <a:cs typeface="Cambria Math" charset="0"/>
                                </a:rPr>
                              </m:ctrlPr>
                            </m:sSubPr>
                            <m:e>
                              <m:r>
                                <a:rPr lang="en-AU" sz="2000" b="0" i="1" smtClean="0">
                                  <a:latin typeface="Cambria Math" charset="0"/>
                                  <a:ea typeface="Cambria Math" charset="0"/>
                                  <a:cs typeface="Cambria Math" charset="0"/>
                                </a:rPr>
                                <m:t>𝑋</m:t>
                              </m:r>
                            </m:e>
                            <m:sub>
                              <m:r>
                                <a:rPr lang="en-AU" sz="2000" b="0" i="1" smtClean="0">
                                  <a:latin typeface="Cambria Math" charset="0"/>
                                  <a:ea typeface="Cambria Math" charset="0"/>
                                  <a:cs typeface="Cambria Math" charset="0"/>
                                </a:rPr>
                                <m:t>𝑖</m:t>
                              </m:r>
                            </m:sub>
                          </m:sSub>
                        </m:e>
                      </m:d>
                      <m:r>
                        <a:rPr lang="en-US" sz="2000" dirty="0">
                          <a:latin typeface="Cambria Math" charset="0"/>
                        </a:rPr>
                        <m:t>=</m:t>
                      </m:r>
                      <m:sSub>
                        <m:sSubPr>
                          <m:ctrlPr>
                            <a:rPr lang="en-US" sz="2000" i="1" dirty="0" smtClean="0">
                              <a:latin typeface="Cambria Math" charset="0"/>
                            </a:rPr>
                          </m:ctrlPr>
                        </m:sSubPr>
                        <m:e>
                          <m:r>
                            <a:rPr lang="en-US" sz="2000" i="1" dirty="0" smtClean="0">
                              <a:latin typeface="Cambria Math" charset="0"/>
                              <a:ea typeface="Cambria Math" charset="0"/>
                              <a:cs typeface="Cambria Math" charset="0"/>
                            </a:rPr>
                            <m:t>𝛽</m:t>
                          </m:r>
                        </m:e>
                        <m:sub>
                          <m:r>
                            <a:rPr lang="en-AU" sz="2000" b="0" i="1" dirty="0" smtClean="0">
                              <a:latin typeface="Cambria Math" charset="0"/>
                            </a:rPr>
                            <m:t>0</m:t>
                          </m:r>
                        </m:sub>
                      </m:sSub>
                      <m:r>
                        <a:rPr lang="en-AU" sz="2000" b="0" i="1" dirty="0" smtClean="0">
                          <a:latin typeface="Cambria Math" charset="0"/>
                        </a:rPr>
                        <m:t>+</m:t>
                      </m:r>
                      <m:sSub>
                        <m:sSubPr>
                          <m:ctrlPr>
                            <a:rPr lang="en-US" sz="2000" b="0" i="1" dirty="0" smtClean="0">
                              <a:latin typeface="Cambria Math" charset="0"/>
                            </a:rPr>
                          </m:ctrlPr>
                        </m:sSubPr>
                        <m:e>
                          <m:r>
                            <a:rPr lang="en-US" sz="2000" b="0" i="1" dirty="0" smtClean="0">
                              <a:latin typeface="Cambria Math" charset="0"/>
                              <a:ea typeface="Cambria Math" charset="0"/>
                              <a:cs typeface="Cambria Math" charset="0"/>
                            </a:rPr>
                            <m:t>𝛽</m:t>
                          </m:r>
                        </m:e>
                        <m:sub>
                          <m:r>
                            <a:rPr lang="en-AU" sz="2000" b="0" i="1" dirty="0" smtClean="0">
                              <a:latin typeface="Cambria Math" charset="0"/>
                            </a:rPr>
                            <m:t>1</m:t>
                          </m:r>
                        </m:sub>
                      </m:sSub>
                      <m:sSub>
                        <m:sSubPr>
                          <m:ctrlPr>
                            <a:rPr lang="en-US" sz="2000" b="0" i="1" dirty="0" smtClean="0">
                              <a:latin typeface="Cambria Math" charset="0"/>
                            </a:rPr>
                          </m:ctrlPr>
                        </m:sSubPr>
                        <m:e>
                          <m:r>
                            <a:rPr lang="en-AU" sz="2000" b="0" i="1" dirty="0" smtClean="0">
                              <a:latin typeface="Cambria Math" charset="0"/>
                            </a:rPr>
                            <m:t>𝑋</m:t>
                          </m:r>
                        </m:e>
                        <m:sub>
                          <m:r>
                            <a:rPr lang="en-AU" sz="2000" b="0" i="1" dirty="0" smtClean="0">
                              <a:latin typeface="Cambria Math" charset="0"/>
                            </a:rPr>
                            <m:t>𝑖</m:t>
                          </m:r>
                        </m:sub>
                      </m:sSub>
                    </m:oMath>
                  </m:oMathPara>
                </a14:m>
                <a:endParaRPr lang="en-AU" sz="2000" b="0" dirty="0" smtClean="0"/>
              </a:p>
              <a:p>
                <a:pPr marL="0" indent="0">
                  <a:buNone/>
                </a:pPr>
                <a:r>
                  <a:rPr lang="en-US" sz="2000" dirty="0" smtClean="0"/>
                  <a:t>2. Observed Yi based on population SLR model</a:t>
                </a:r>
              </a:p>
              <a:p>
                <a:pPr marL="0" indent="0">
                  <a:buNone/>
                </a:pPr>
                <a14:m>
                  <m:oMathPara xmlns:m="http://schemas.openxmlformats.org/officeDocument/2006/math">
                    <m:oMathParaPr>
                      <m:jc m:val="center"/>
                    </m:oMathParaPr>
                    <m:oMath xmlns:m="http://schemas.openxmlformats.org/officeDocument/2006/math">
                      <m:sSub>
                        <m:sSubPr>
                          <m:ctrlPr>
                            <a:rPr lang="en-US" sz="2000" i="1" smtClean="0">
                              <a:latin typeface="Cambria Math" charset="0"/>
                            </a:rPr>
                          </m:ctrlPr>
                        </m:sSubPr>
                        <m:e>
                          <m:r>
                            <a:rPr lang="en-AU" sz="2000" b="0" i="1" smtClean="0">
                              <a:latin typeface="Cambria Math" charset="0"/>
                            </a:rPr>
                            <m:t>𝑌</m:t>
                          </m:r>
                        </m:e>
                        <m:sub>
                          <m:r>
                            <a:rPr lang="en-AU" sz="2000" b="0" i="1" smtClean="0">
                              <a:latin typeface="Cambria Math" charset="0"/>
                            </a:rPr>
                            <m:t>𝑖</m:t>
                          </m:r>
                        </m:sub>
                      </m:sSub>
                      <m:r>
                        <a:rPr lang="en-AU" sz="2000" b="0" i="1" smtClean="0">
                          <a:latin typeface="Cambria Math" charset="0"/>
                        </a:rPr>
                        <m:t>=</m:t>
                      </m:r>
                      <m:sSub>
                        <m:sSubPr>
                          <m:ctrlPr>
                            <a:rPr lang="en-US" sz="2000" i="1" dirty="0">
                              <a:latin typeface="Cambria Math" charset="0"/>
                            </a:rPr>
                          </m:ctrlPr>
                        </m:sSubPr>
                        <m:e>
                          <m:r>
                            <a:rPr lang="en-US" sz="2000" i="1" dirty="0">
                              <a:latin typeface="Cambria Math" charset="0"/>
                              <a:ea typeface="Cambria Math" charset="0"/>
                              <a:cs typeface="Cambria Math" charset="0"/>
                            </a:rPr>
                            <m:t>𝛽</m:t>
                          </m:r>
                        </m:e>
                        <m:sub>
                          <m:r>
                            <a:rPr lang="en-AU" sz="2000" i="1" dirty="0">
                              <a:latin typeface="Cambria Math" charset="0"/>
                            </a:rPr>
                            <m:t>0</m:t>
                          </m:r>
                        </m:sub>
                      </m:sSub>
                      <m:r>
                        <a:rPr lang="en-AU" sz="2000" i="1" dirty="0">
                          <a:latin typeface="Cambria Math" charset="0"/>
                        </a:rPr>
                        <m:t>+</m:t>
                      </m:r>
                      <m:sSub>
                        <m:sSubPr>
                          <m:ctrlPr>
                            <a:rPr lang="en-US" sz="2000" i="1" dirty="0">
                              <a:latin typeface="Cambria Math" charset="0"/>
                            </a:rPr>
                          </m:ctrlPr>
                        </m:sSubPr>
                        <m:e>
                          <m:r>
                            <a:rPr lang="en-US" sz="2000" i="1" dirty="0">
                              <a:latin typeface="Cambria Math" charset="0"/>
                              <a:ea typeface="Cambria Math" charset="0"/>
                              <a:cs typeface="Cambria Math" charset="0"/>
                            </a:rPr>
                            <m:t>𝛽</m:t>
                          </m:r>
                        </m:e>
                        <m:sub>
                          <m:r>
                            <a:rPr lang="en-AU" sz="2000" i="1" dirty="0">
                              <a:latin typeface="Cambria Math" charset="0"/>
                            </a:rPr>
                            <m:t>1</m:t>
                          </m:r>
                        </m:sub>
                      </m:sSub>
                      <m:sSub>
                        <m:sSubPr>
                          <m:ctrlPr>
                            <a:rPr lang="en-US" sz="2000" i="1" dirty="0">
                              <a:latin typeface="Cambria Math" charset="0"/>
                            </a:rPr>
                          </m:ctrlPr>
                        </m:sSubPr>
                        <m:e>
                          <m:r>
                            <a:rPr lang="en-AU" sz="2000" i="1" dirty="0">
                              <a:latin typeface="Cambria Math" charset="0"/>
                            </a:rPr>
                            <m:t>𝑋</m:t>
                          </m:r>
                        </m:e>
                        <m:sub>
                          <m:r>
                            <a:rPr lang="en-AU" sz="2000" i="1" dirty="0">
                              <a:latin typeface="Cambria Math" charset="0"/>
                            </a:rPr>
                            <m:t>𝑖</m:t>
                          </m:r>
                        </m:sub>
                      </m:sSub>
                      <m:r>
                        <a:rPr lang="en-AU" sz="2000" b="0" i="0" dirty="0" smtClean="0">
                          <a:latin typeface="Cambria Math" charset="0"/>
                        </a:rPr>
                        <m:t>+</m:t>
                      </m:r>
                      <m:sSub>
                        <m:sSubPr>
                          <m:ctrlPr>
                            <a:rPr lang="en-US" sz="2000" b="0" i="1" dirty="0" smtClean="0">
                              <a:latin typeface="Cambria Math" charset="0"/>
                            </a:rPr>
                          </m:ctrlPr>
                        </m:sSubPr>
                        <m:e>
                          <m:r>
                            <a:rPr lang="en-US" sz="2000" b="0" i="1" dirty="0" smtClean="0">
                              <a:latin typeface="Cambria Math" charset="0"/>
                              <a:ea typeface="Cambria Math" charset="0"/>
                              <a:cs typeface="Cambria Math" charset="0"/>
                            </a:rPr>
                            <m:t>𝜀</m:t>
                          </m:r>
                        </m:e>
                        <m:sub>
                          <m:r>
                            <a:rPr lang="en-AU" sz="2000" b="0" i="1" dirty="0" smtClean="0">
                              <a:latin typeface="Cambria Math" charset="0"/>
                            </a:rPr>
                            <m:t>𝑖</m:t>
                          </m:r>
                        </m:sub>
                      </m:sSub>
                    </m:oMath>
                  </m:oMathPara>
                </a14:m>
                <a:endParaRPr lang="en-US" sz="2000" dirty="0" smtClean="0"/>
              </a:p>
              <a:p>
                <a:pPr marL="0" indent="0">
                  <a:buNone/>
                </a:pPr>
                <a:r>
                  <a:rPr lang="en-US" sz="2000" dirty="0" smtClean="0"/>
                  <a:t>3. Sample SLR model (fitted SLR based on sample data)</a:t>
                </a:r>
              </a:p>
              <a:p>
                <a:pPr marL="0" indent="0">
                  <a:buNone/>
                </a:pPr>
                <a14:m>
                  <m:oMathPara xmlns:m="http://schemas.openxmlformats.org/officeDocument/2006/math">
                    <m:oMathParaPr>
                      <m:jc m:val="center"/>
                    </m:oMathParaPr>
                    <m:oMath xmlns:m="http://schemas.openxmlformats.org/officeDocument/2006/math">
                      <m:acc>
                        <m:accPr>
                          <m:chr m:val="̂"/>
                          <m:ctrlPr>
                            <a:rPr lang="en-US" sz="2000" b="0" i="1" smtClean="0">
                              <a:latin typeface="Cambria Math" charset="0"/>
                              <a:ea typeface="Cambria Math" charset="0"/>
                              <a:cs typeface="Cambria Math" charset="0"/>
                            </a:rPr>
                          </m:ctrlPr>
                        </m:accPr>
                        <m:e>
                          <m:sSub>
                            <m:sSubPr>
                              <m:ctrlPr>
                                <a:rPr lang="en-US" sz="2000" b="0" i="1" smtClean="0">
                                  <a:latin typeface="Cambria Math" charset="0"/>
                                  <a:ea typeface="Cambria Math" charset="0"/>
                                  <a:cs typeface="Cambria Math" charset="0"/>
                                </a:rPr>
                              </m:ctrlPr>
                            </m:sSubPr>
                            <m:e>
                              <m:r>
                                <a:rPr lang="en-AU" sz="2000" b="0" i="1" smtClean="0">
                                  <a:latin typeface="Cambria Math" charset="0"/>
                                  <a:ea typeface="Cambria Math" charset="0"/>
                                  <a:cs typeface="Cambria Math" charset="0"/>
                                </a:rPr>
                                <m:t>𝑌</m:t>
                              </m:r>
                            </m:e>
                            <m:sub>
                              <m:r>
                                <a:rPr lang="en-AU" sz="2000" b="0" i="1" smtClean="0">
                                  <a:latin typeface="Cambria Math" charset="0"/>
                                  <a:ea typeface="Cambria Math" charset="0"/>
                                  <a:cs typeface="Cambria Math" charset="0"/>
                                </a:rPr>
                                <m:t>𝑖</m:t>
                              </m:r>
                            </m:sub>
                          </m:sSub>
                        </m:e>
                      </m:acc>
                      <m:r>
                        <a:rPr lang="en-AU" sz="2000" b="0" i="1" smtClean="0">
                          <a:latin typeface="Cambria Math" charset="0"/>
                          <a:ea typeface="Cambria Math" charset="0"/>
                          <a:cs typeface="Cambria Math" charset="0"/>
                        </a:rPr>
                        <m:t>=</m:t>
                      </m:r>
                      <m:acc>
                        <m:accPr>
                          <m:chr m:val="̂"/>
                          <m:ctrlPr>
                            <a:rPr lang="en-US" sz="2000" i="1" smtClean="0">
                              <a:latin typeface="Cambria Math" charset="0"/>
                              <a:ea typeface="Cambria Math" charset="0"/>
                              <a:cs typeface="Cambria Math" charset="0"/>
                            </a:rPr>
                          </m:ctrlPr>
                        </m:accPr>
                        <m:e>
                          <m:r>
                            <a:rPr lang="en-US" sz="2000" i="1" smtClean="0">
                              <a:latin typeface="Cambria Math" charset="0"/>
                              <a:ea typeface="Cambria Math" charset="0"/>
                              <a:cs typeface="Cambria Math" charset="0"/>
                            </a:rPr>
                            <m:t>𝜇</m:t>
                          </m:r>
                        </m:e>
                      </m:acc>
                      <m:d>
                        <m:dPr>
                          <m:ctrlPr>
                            <a:rPr lang="mr-IN" sz="2000" i="1">
                              <a:latin typeface="Cambria Math" charset="0"/>
                              <a:ea typeface="Cambria Math" charset="0"/>
                              <a:cs typeface="Cambria Math" charset="0"/>
                            </a:rPr>
                          </m:ctrlPr>
                        </m:dPr>
                        <m:e>
                          <m:sSub>
                            <m:sSubPr>
                              <m:ctrlPr>
                                <a:rPr lang="en-US" sz="2000" i="1" smtClean="0">
                                  <a:latin typeface="Cambria Math" charset="0"/>
                                  <a:ea typeface="Cambria Math" charset="0"/>
                                  <a:cs typeface="Cambria Math" charset="0"/>
                                </a:rPr>
                              </m:ctrlPr>
                            </m:sSubPr>
                            <m:e>
                              <m:r>
                                <a:rPr lang="en-AU" sz="2000" b="0" i="1" smtClean="0">
                                  <a:latin typeface="Cambria Math" charset="0"/>
                                  <a:ea typeface="Cambria Math" charset="0"/>
                                  <a:cs typeface="Cambria Math" charset="0"/>
                                </a:rPr>
                                <m:t>𝑌</m:t>
                              </m:r>
                            </m:e>
                            <m:sub>
                              <m:r>
                                <a:rPr lang="en-AU" sz="2000" b="0" i="1" smtClean="0">
                                  <a:latin typeface="Cambria Math" charset="0"/>
                                  <a:ea typeface="Cambria Math" charset="0"/>
                                  <a:cs typeface="Cambria Math" charset="0"/>
                                </a:rPr>
                                <m:t>𝑖</m:t>
                              </m:r>
                            </m:sub>
                          </m:sSub>
                        </m:e>
                        <m:e>
                          <m:sSub>
                            <m:sSubPr>
                              <m:ctrlPr>
                                <a:rPr lang="en-US" sz="2000" i="1">
                                  <a:latin typeface="Cambria Math" charset="0"/>
                                  <a:ea typeface="Cambria Math" charset="0"/>
                                  <a:cs typeface="Cambria Math" charset="0"/>
                                </a:rPr>
                              </m:ctrlPr>
                            </m:sSubPr>
                            <m:e>
                              <m:r>
                                <a:rPr lang="en-AU" sz="2000" i="1">
                                  <a:latin typeface="Cambria Math" charset="0"/>
                                  <a:ea typeface="Cambria Math" charset="0"/>
                                  <a:cs typeface="Cambria Math" charset="0"/>
                                </a:rPr>
                                <m:t>𝑋</m:t>
                              </m:r>
                            </m:e>
                            <m:sub>
                              <m:r>
                                <a:rPr lang="en-AU" sz="2000" i="1">
                                  <a:latin typeface="Cambria Math" charset="0"/>
                                  <a:ea typeface="Cambria Math" charset="0"/>
                                  <a:cs typeface="Cambria Math" charset="0"/>
                                </a:rPr>
                                <m:t>𝑖</m:t>
                              </m:r>
                            </m:sub>
                          </m:sSub>
                        </m:e>
                      </m:d>
                      <m:r>
                        <a:rPr lang="en-US" sz="2000" dirty="0">
                          <a:latin typeface="Cambria Math" charset="0"/>
                        </a:rPr>
                        <m:t>=</m:t>
                      </m:r>
                      <m:sSub>
                        <m:sSubPr>
                          <m:ctrlPr>
                            <a:rPr lang="en-US" sz="2000" i="1" dirty="0">
                              <a:latin typeface="Cambria Math" charset="0"/>
                            </a:rPr>
                          </m:ctrlPr>
                        </m:sSubPr>
                        <m:e>
                          <m:acc>
                            <m:accPr>
                              <m:chr m:val="̂"/>
                              <m:ctrlPr>
                                <a:rPr lang="en-US" sz="2000" i="1" dirty="0" smtClean="0">
                                  <a:latin typeface="Cambria Math" charset="0"/>
                                  <a:ea typeface="Cambria Math" charset="0"/>
                                  <a:cs typeface="Cambria Math" charset="0"/>
                                </a:rPr>
                              </m:ctrlPr>
                            </m:accPr>
                            <m:e>
                              <m:r>
                                <a:rPr lang="en-US" sz="2000" i="1" dirty="0" smtClean="0">
                                  <a:latin typeface="Cambria Math" charset="0"/>
                                  <a:ea typeface="Cambria Math" charset="0"/>
                                  <a:cs typeface="Cambria Math" charset="0"/>
                                </a:rPr>
                                <m:t>𝛽</m:t>
                              </m:r>
                            </m:e>
                          </m:acc>
                        </m:e>
                        <m:sub>
                          <m:r>
                            <a:rPr lang="en-AU" sz="2000" i="1" dirty="0">
                              <a:latin typeface="Cambria Math" charset="0"/>
                            </a:rPr>
                            <m:t>0</m:t>
                          </m:r>
                        </m:sub>
                      </m:sSub>
                      <m:r>
                        <a:rPr lang="en-AU" sz="2000" i="1" dirty="0">
                          <a:latin typeface="Cambria Math" charset="0"/>
                        </a:rPr>
                        <m:t>+</m:t>
                      </m:r>
                      <m:sSub>
                        <m:sSubPr>
                          <m:ctrlPr>
                            <a:rPr lang="en-US" sz="2000" i="1" dirty="0">
                              <a:latin typeface="Cambria Math" charset="0"/>
                            </a:rPr>
                          </m:ctrlPr>
                        </m:sSubPr>
                        <m:e>
                          <m:acc>
                            <m:accPr>
                              <m:chr m:val="̂"/>
                              <m:ctrlPr>
                                <a:rPr lang="en-US" sz="2000" i="1" dirty="0" smtClean="0">
                                  <a:latin typeface="Cambria Math" charset="0"/>
                                  <a:ea typeface="Cambria Math" charset="0"/>
                                  <a:cs typeface="Cambria Math" charset="0"/>
                                </a:rPr>
                              </m:ctrlPr>
                            </m:accPr>
                            <m:e>
                              <m:r>
                                <a:rPr lang="en-US" sz="2000" i="1" dirty="0" smtClean="0">
                                  <a:latin typeface="Cambria Math" charset="0"/>
                                  <a:ea typeface="Cambria Math" charset="0"/>
                                  <a:cs typeface="Cambria Math" charset="0"/>
                                </a:rPr>
                                <m:t>𝛽</m:t>
                              </m:r>
                            </m:e>
                          </m:acc>
                        </m:e>
                        <m:sub>
                          <m:r>
                            <a:rPr lang="en-AU" sz="2000" i="1" dirty="0">
                              <a:latin typeface="Cambria Math" charset="0"/>
                            </a:rPr>
                            <m:t>1</m:t>
                          </m:r>
                        </m:sub>
                      </m:sSub>
                      <m:sSub>
                        <m:sSubPr>
                          <m:ctrlPr>
                            <a:rPr lang="en-US" sz="2000" i="1" dirty="0">
                              <a:latin typeface="Cambria Math" charset="0"/>
                            </a:rPr>
                          </m:ctrlPr>
                        </m:sSubPr>
                        <m:e>
                          <m:r>
                            <a:rPr lang="en-AU" sz="2000" i="1" dirty="0">
                              <a:latin typeface="Cambria Math" charset="0"/>
                            </a:rPr>
                            <m:t>𝑋</m:t>
                          </m:r>
                        </m:e>
                        <m:sub>
                          <m:r>
                            <a:rPr lang="en-AU" sz="2000" i="1" dirty="0">
                              <a:latin typeface="Cambria Math" charset="0"/>
                            </a:rPr>
                            <m:t>𝑖</m:t>
                          </m:r>
                        </m:sub>
                      </m:sSub>
                    </m:oMath>
                  </m:oMathPara>
                </a14:m>
                <a:endParaRPr lang="en-US" sz="2000" dirty="0" smtClean="0"/>
              </a:p>
              <a:p>
                <a:pPr marL="0" indent="0">
                  <a:buNone/>
                </a:pPr>
                <a:r>
                  <a:rPr lang="en-US" sz="2000" dirty="0" smtClean="0"/>
                  <a:t>4. Observed Yi based on sample SLR model</a:t>
                </a:r>
              </a:p>
              <a:p>
                <a:pPr marL="0" indent="0">
                  <a:buNone/>
                </a:pPr>
                <a14:m>
                  <m:oMathPara xmlns:m="http://schemas.openxmlformats.org/officeDocument/2006/math">
                    <m:oMathParaPr>
                      <m:jc m:val="center"/>
                    </m:oMathParaPr>
                    <m:oMath xmlns:m="http://schemas.openxmlformats.org/officeDocument/2006/math">
                      <m:sSub>
                        <m:sSubPr>
                          <m:ctrlPr>
                            <a:rPr lang="en-US" sz="2000" i="1">
                              <a:latin typeface="Cambria Math" charset="0"/>
                            </a:rPr>
                          </m:ctrlPr>
                        </m:sSubPr>
                        <m:e>
                          <m:r>
                            <a:rPr lang="en-AU" sz="2000" i="1">
                              <a:latin typeface="Cambria Math" charset="0"/>
                            </a:rPr>
                            <m:t>𝑌</m:t>
                          </m:r>
                        </m:e>
                        <m:sub>
                          <m:r>
                            <a:rPr lang="en-AU" sz="2000" i="1">
                              <a:latin typeface="Cambria Math" charset="0"/>
                            </a:rPr>
                            <m:t>𝑖</m:t>
                          </m:r>
                        </m:sub>
                      </m:sSub>
                      <m:r>
                        <a:rPr lang="en-AU" sz="2000" i="1">
                          <a:latin typeface="Cambria Math" charset="0"/>
                        </a:rPr>
                        <m:t>=</m:t>
                      </m:r>
                      <m:sSub>
                        <m:sSubPr>
                          <m:ctrlPr>
                            <a:rPr lang="en-US" sz="2000" i="1" dirty="0">
                              <a:latin typeface="Cambria Math" charset="0"/>
                            </a:rPr>
                          </m:ctrlPr>
                        </m:sSubPr>
                        <m:e>
                          <m:acc>
                            <m:accPr>
                              <m:chr m:val="̂"/>
                              <m:ctrlPr>
                                <a:rPr lang="en-US" sz="2000" i="1" dirty="0">
                                  <a:latin typeface="Cambria Math" charset="0"/>
                                  <a:ea typeface="Cambria Math" charset="0"/>
                                  <a:cs typeface="Cambria Math" charset="0"/>
                                </a:rPr>
                              </m:ctrlPr>
                            </m:accPr>
                            <m:e>
                              <m:r>
                                <a:rPr lang="en-US" sz="2000" i="1" dirty="0">
                                  <a:latin typeface="Cambria Math" charset="0"/>
                                  <a:ea typeface="Cambria Math" charset="0"/>
                                  <a:cs typeface="Cambria Math" charset="0"/>
                                </a:rPr>
                                <m:t>𝛽</m:t>
                              </m:r>
                            </m:e>
                          </m:acc>
                        </m:e>
                        <m:sub>
                          <m:r>
                            <a:rPr lang="en-AU" sz="2000" i="1" dirty="0">
                              <a:latin typeface="Cambria Math" charset="0"/>
                            </a:rPr>
                            <m:t>0</m:t>
                          </m:r>
                        </m:sub>
                      </m:sSub>
                      <m:r>
                        <a:rPr lang="en-AU" sz="2000" i="1" dirty="0">
                          <a:latin typeface="Cambria Math" charset="0"/>
                        </a:rPr>
                        <m:t>+</m:t>
                      </m:r>
                      <m:sSub>
                        <m:sSubPr>
                          <m:ctrlPr>
                            <a:rPr lang="en-US" sz="2000" i="1" dirty="0">
                              <a:latin typeface="Cambria Math" charset="0"/>
                            </a:rPr>
                          </m:ctrlPr>
                        </m:sSubPr>
                        <m:e>
                          <m:acc>
                            <m:accPr>
                              <m:chr m:val="̂"/>
                              <m:ctrlPr>
                                <a:rPr lang="en-US" sz="2000" i="1" dirty="0">
                                  <a:latin typeface="Cambria Math" charset="0"/>
                                  <a:ea typeface="Cambria Math" charset="0"/>
                                  <a:cs typeface="Cambria Math" charset="0"/>
                                </a:rPr>
                              </m:ctrlPr>
                            </m:accPr>
                            <m:e>
                              <m:r>
                                <a:rPr lang="en-US" sz="2000" i="1" dirty="0">
                                  <a:latin typeface="Cambria Math" charset="0"/>
                                  <a:ea typeface="Cambria Math" charset="0"/>
                                  <a:cs typeface="Cambria Math" charset="0"/>
                                </a:rPr>
                                <m:t>𝛽</m:t>
                              </m:r>
                            </m:e>
                          </m:acc>
                        </m:e>
                        <m:sub>
                          <m:r>
                            <a:rPr lang="en-AU" sz="2000" i="1" dirty="0">
                              <a:latin typeface="Cambria Math" charset="0"/>
                            </a:rPr>
                            <m:t>1</m:t>
                          </m:r>
                        </m:sub>
                      </m:sSub>
                      <m:sSub>
                        <m:sSubPr>
                          <m:ctrlPr>
                            <a:rPr lang="en-US" sz="2000" i="1" dirty="0">
                              <a:latin typeface="Cambria Math" charset="0"/>
                            </a:rPr>
                          </m:ctrlPr>
                        </m:sSubPr>
                        <m:e>
                          <m:r>
                            <a:rPr lang="en-AU" sz="2000" i="1" dirty="0">
                              <a:latin typeface="Cambria Math" charset="0"/>
                            </a:rPr>
                            <m:t>𝑋</m:t>
                          </m:r>
                        </m:e>
                        <m:sub>
                          <m:r>
                            <a:rPr lang="en-AU" sz="2000" i="1" dirty="0">
                              <a:latin typeface="Cambria Math" charset="0"/>
                            </a:rPr>
                            <m:t>𝑖</m:t>
                          </m:r>
                        </m:sub>
                      </m:sSub>
                      <m:r>
                        <a:rPr lang="en-AU" sz="2000" dirty="0">
                          <a:latin typeface="Cambria Math" charset="0"/>
                        </a:rPr>
                        <m:t>+</m:t>
                      </m:r>
                      <m:sSub>
                        <m:sSubPr>
                          <m:ctrlPr>
                            <a:rPr lang="en-US" sz="2000" i="1" dirty="0">
                              <a:latin typeface="Cambria Math" charset="0"/>
                            </a:rPr>
                          </m:ctrlPr>
                        </m:sSubPr>
                        <m:e>
                          <m:acc>
                            <m:accPr>
                              <m:chr m:val="̂"/>
                              <m:ctrlPr>
                                <a:rPr lang="en-US" sz="2000" i="1" dirty="0" smtClean="0">
                                  <a:latin typeface="Cambria Math" charset="0"/>
                                </a:rPr>
                              </m:ctrlPr>
                            </m:accPr>
                            <m:e>
                              <m:r>
                                <a:rPr lang="en-US" sz="2000" i="1" dirty="0" smtClean="0">
                                  <a:latin typeface="Cambria Math" charset="0"/>
                                  <a:ea typeface="Cambria Math" charset="0"/>
                                  <a:cs typeface="Cambria Math" charset="0"/>
                                </a:rPr>
                                <m:t>𝜀</m:t>
                              </m:r>
                            </m:e>
                          </m:acc>
                        </m:e>
                        <m:sub>
                          <m:r>
                            <a:rPr lang="en-AU" sz="2000" i="1" dirty="0">
                              <a:latin typeface="Cambria Math" charset="0"/>
                            </a:rPr>
                            <m:t>𝑖</m:t>
                          </m:r>
                        </m:sub>
                      </m:sSub>
                    </m:oMath>
                  </m:oMathPara>
                </a14:m>
                <a:endParaRPr lang="en-US" sz="2000" dirty="0" smtClean="0"/>
              </a:p>
              <a:p>
                <a:pPr marL="0" indent="0">
                  <a:buNone/>
                </a:pPr>
                <a:endParaRPr lang="en-US" sz="2000" dirty="0"/>
              </a:p>
              <a:p>
                <a:pPr marL="0" indent="0">
                  <a:buNone/>
                </a:pPr>
                <a:r>
                  <a:rPr lang="en-US" sz="2000" dirty="0" smtClean="0">
                    <a:solidFill>
                      <a:srgbClr val="FF0000"/>
                    </a:solidFill>
                  </a:rPr>
                  <a:t>Error vs Residual</a:t>
                </a:r>
              </a:p>
              <a:p>
                <a:pPr marL="457200" indent="-457200">
                  <a:buAutoNum type="arabicPeriod"/>
                </a:pPr>
                <a:r>
                  <a:rPr lang="en-US" sz="2000" dirty="0" smtClean="0"/>
                  <a:t>Error : </a:t>
                </a:r>
                <a14:m>
                  <m:oMath xmlns:m="http://schemas.openxmlformats.org/officeDocument/2006/math">
                    <m:sSub>
                      <m:sSubPr>
                        <m:ctrlPr>
                          <a:rPr lang="en-US" sz="2000" i="1" dirty="0">
                            <a:latin typeface="Cambria Math" charset="0"/>
                          </a:rPr>
                        </m:ctrlPr>
                      </m:sSubPr>
                      <m:e>
                        <m:r>
                          <a:rPr lang="en-US" sz="2000" i="1" dirty="0">
                            <a:latin typeface="Cambria Math" charset="0"/>
                            <a:ea typeface="Cambria Math" charset="0"/>
                            <a:cs typeface="Cambria Math" charset="0"/>
                          </a:rPr>
                          <m:t>𝜀</m:t>
                        </m:r>
                      </m:e>
                      <m:sub>
                        <m:r>
                          <a:rPr lang="en-AU" sz="2000" i="1" dirty="0">
                            <a:latin typeface="Cambria Math" charset="0"/>
                          </a:rPr>
                          <m:t>𝑖</m:t>
                        </m:r>
                      </m:sub>
                    </m:sSub>
                    <m:r>
                      <a:rPr lang="en-AU" sz="2000" b="0" i="1" dirty="0" smtClean="0">
                        <a:latin typeface="Cambria Math" charset="0"/>
                      </a:rPr>
                      <m:t>=</m:t>
                    </m:r>
                    <m:sSub>
                      <m:sSubPr>
                        <m:ctrlPr>
                          <a:rPr lang="en-US" sz="2000" i="1">
                            <a:latin typeface="Cambria Math" charset="0"/>
                          </a:rPr>
                        </m:ctrlPr>
                      </m:sSubPr>
                      <m:e>
                        <m:r>
                          <a:rPr lang="en-AU" sz="2000" i="1">
                            <a:latin typeface="Cambria Math" charset="0"/>
                          </a:rPr>
                          <m:t>𝑌</m:t>
                        </m:r>
                      </m:e>
                      <m:sub>
                        <m:r>
                          <a:rPr lang="en-AU" sz="2000" i="1">
                            <a:latin typeface="Cambria Math" charset="0"/>
                          </a:rPr>
                          <m:t>𝑖</m:t>
                        </m:r>
                      </m:sub>
                    </m:sSub>
                    <m:r>
                      <a:rPr lang="en-AU" sz="2000" b="0" i="1" smtClean="0">
                        <a:latin typeface="Cambria Math" charset="0"/>
                      </a:rPr>
                      <m:t>−</m:t>
                    </m:r>
                    <m:sSub>
                      <m:sSubPr>
                        <m:ctrlPr>
                          <a:rPr lang="en-US" sz="2000" i="1" dirty="0">
                            <a:latin typeface="Cambria Math" charset="0"/>
                          </a:rPr>
                        </m:ctrlPr>
                      </m:sSubPr>
                      <m:e>
                        <m:r>
                          <a:rPr lang="en-US" sz="2000" i="1" dirty="0">
                            <a:latin typeface="Cambria Math" charset="0"/>
                            <a:ea typeface="Cambria Math" charset="0"/>
                            <a:cs typeface="Cambria Math" charset="0"/>
                          </a:rPr>
                          <m:t>𝛽</m:t>
                        </m:r>
                      </m:e>
                      <m:sub>
                        <m:r>
                          <a:rPr lang="en-AU" sz="2000" i="1" dirty="0">
                            <a:latin typeface="Cambria Math" charset="0"/>
                          </a:rPr>
                          <m:t>0</m:t>
                        </m:r>
                      </m:sub>
                    </m:sSub>
                    <m:r>
                      <a:rPr lang="en-US" altLang="zh-CN" sz="2000" b="0" i="1" dirty="0" smtClean="0">
                        <a:latin typeface="Cambria Math" charset="0"/>
                      </a:rPr>
                      <m:t>−</m:t>
                    </m:r>
                    <m:sSub>
                      <m:sSubPr>
                        <m:ctrlPr>
                          <a:rPr lang="en-US" sz="2000" i="1" dirty="0">
                            <a:latin typeface="Cambria Math" charset="0"/>
                          </a:rPr>
                        </m:ctrlPr>
                      </m:sSubPr>
                      <m:e>
                        <m:r>
                          <a:rPr lang="en-US" sz="2000" i="1" dirty="0">
                            <a:latin typeface="Cambria Math" charset="0"/>
                            <a:ea typeface="Cambria Math" charset="0"/>
                            <a:cs typeface="Cambria Math" charset="0"/>
                          </a:rPr>
                          <m:t>𝛽</m:t>
                        </m:r>
                      </m:e>
                      <m:sub>
                        <m:r>
                          <a:rPr lang="en-AU" sz="2000" i="1" dirty="0">
                            <a:latin typeface="Cambria Math" charset="0"/>
                          </a:rPr>
                          <m:t>1</m:t>
                        </m:r>
                      </m:sub>
                    </m:sSub>
                    <m:sSub>
                      <m:sSubPr>
                        <m:ctrlPr>
                          <a:rPr lang="en-US" sz="2000" i="1" dirty="0">
                            <a:latin typeface="Cambria Math" charset="0"/>
                          </a:rPr>
                        </m:ctrlPr>
                      </m:sSubPr>
                      <m:e>
                        <m:r>
                          <a:rPr lang="en-AU" sz="2000" i="1" dirty="0">
                            <a:latin typeface="Cambria Math" charset="0"/>
                          </a:rPr>
                          <m:t>𝑋</m:t>
                        </m:r>
                      </m:e>
                      <m:sub>
                        <m:r>
                          <a:rPr lang="en-AU" sz="2000" i="1" dirty="0">
                            <a:latin typeface="Cambria Math" charset="0"/>
                          </a:rPr>
                          <m:t>𝑖</m:t>
                        </m:r>
                      </m:sub>
                    </m:sSub>
                  </m:oMath>
                </a14:m>
                <a:endParaRPr lang="en-US" sz="2000" dirty="0" smtClean="0"/>
              </a:p>
              <a:p>
                <a:pPr marL="457200" indent="-457200">
                  <a:buAutoNum type="arabicPeriod"/>
                </a:pPr>
                <a:r>
                  <a:rPr lang="en-US" sz="2000" dirty="0" smtClean="0"/>
                  <a:t>Residual :</a:t>
                </a:r>
                <a14:m>
                  <m:oMath xmlns:m="http://schemas.openxmlformats.org/officeDocument/2006/math">
                    <m:sSub>
                      <m:sSubPr>
                        <m:ctrlPr>
                          <a:rPr lang="en-US" sz="2000" i="1" dirty="0">
                            <a:latin typeface="Cambria Math" charset="0"/>
                          </a:rPr>
                        </m:ctrlPr>
                      </m:sSubPr>
                      <m:e>
                        <m:r>
                          <a:rPr lang="en-AU" sz="2000" b="0" i="1" dirty="0" smtClean="0">
                            <a:latin typeface="Cambria Math" charset="0"/>
                          </a:rPr>
                          <m:t> </m:t>
                        </m:r>
                        <m:acc>
                          <m:accPr>
                            <m:chr m:val="̂"/>
                            <m:ctrlPr>
                              <a:rPr lang="en-US" sz="2000" i="1" dirty="0">
                                <a:latin typeface="Cambria Math" charset="0"/>
                              </a:rPr>
                            </m:ctrlPr>
                          </m:accPr>
                          <m:e>
                            <m:r>
                              <a:rPr lang="en-US" sz="2000" i="1" dirty="0">
                                <a:latin typeface="Cambria Math" charset="0"/>
                                <a:ea typeface="Cambria Math" charset="0"/>
                                <a:cs typeface="Cambria Math" charset="0"/>
                              </a:rPr>
                              <m:t>𝜀</m:t>
                            </m:r>
                          </m:e>
                        </m:acc>
                      </m:e>
                      <m:sub>
                        <m:r>
                          <a:rPr lang="en-AU" sz="2000" i="1" dirty="0">
                            <a:latin typeface="Cambria Math" charset="0"/>
                          </a:rPr>
                          <m:t>𝑖</m:t>
                        </m:r>
                      </m:sub>
                    </m:sSub>
                    <m:r>
                      <a:rPr lang="en-AU" sz="2000" b="0" i="1" dirty="0" smtClean="0">
                        <a:latin typeface="Cambria Math" charset="0"/>
                      </a:rPr>
                      <m:t>=</m:t>
                    </m:r>
                    <m:sSub>
                      <m:sSubPr>
                        <m:ctrlPr>
                          <a:rPr lang="en-US" sz="2000" i="1">
                            <a:latin typeface="Cambria Math" charset="0"/>
                          </a:rPr>
                        </m:ctrlPr>
                      </m:sSubPr>
                      <m:e>
                        <m:r>
                          <a:rPr lang="en-AU" sz="2000" i="1">
                            <a:latin typeface="Cambria Math" charset="0"/>
                          </a:rPr>
                          <m:t>𝑌</m:t>
                        </m:r>
                      </m:e>
                      <m:sub>
                        <m:r>
                          <a:rPr lang="en-AU" sz="2000" i="1">
                            <a:latin typeface="Cambria Math" charset="0"/>
                          </a:rPr>
                          <m:t>𝑖</m:t>
                        </m:r>
                      </m:sub>
                    </m:sSub>
                    <m:r>
                      <a:rPr lang="en-AU" sz="2000" b="0" i="1" smtClean="0">
                        <a:latin typeface="Cambria Math" charset="0"/>
                      </a:rPr>
                      <m:t>−</m:t>
                    </m:r>
                    <m:sSub>
                      <m:sSubPr>
                        <m:ctrlPr>
                          <a:rPr lang="en-US" sz="2000" i="1" dirty="0">
                            <a:latin typeface="Cambria Math" charset="0"/>
                          </a:rPr>
                        </m:ctrlPr>
                      </m:sSubPr>
                      <m:e>
                        <m:acc>
                          <m:accPr>
                            <m:chr m:val="̂"/>
                            <m:ctrlPr>
                              <a:rPr lang="en-US" sz="2000" i="1" dirty="0">
                                <a:latin typeface="Cambria Math" charset="0"/>
                                <a:ea typeface="Cambria Math" charset="0"/>
                                <a:cs typeface="Cambria Math" charset="0"/>
                              </a:rPr>
                            </m:ctrlPr>
                          </m:accPr>
                          <m:e>
                            <m:r>
                              <a:rPr lang="en-US" sz="2000" i="1" dirty="0">
                                <a:latin typeface="Cambria Math" charset="0"/>
                                <a:ea typeface="Cambria Math" charset="0"/>
                                <a:cs typeface="Cambria Math" charset="0"/>
                              </a:rPr>
                              <m:t>𝛽</m:t>
                            </m:r>
                          </m:e>
                        </m:acc>
                      </m:e>
                      <m:sub>
                        <m:r>
                          <a:rPr lang="en-AU" sz="2000" i="1" dirty="0">
                            <a:latin typeface="Cambria Math" charset="0"/>
                          </a:rPr>
                          <m:t>0</m:t>
                        </m:r>
                      </m:sub>
                    </m:sSub>
                    <m:r>
                      <a:rPr lang="en-US" altLang="zh-CN" sz="2000" b="0" i="1" dirty="0" smtClean="0">
                        <a:latin typeface="Cambria Math" charset="0"/>
                      </a:rPr>
                      <m:t>−</m:t>
                    </m:r>
                    <m:sSub>
                      <m:sSubPr>
                        <m:ctrlPr>
                          <a:rPr lang="en-US" sz="2000" i="1" dirty="0">
                            <a:latin typeface="Cambria Math" charset="0"/>
                          </a:rPr>
                        </m:ctrlPr>
                      </m:sSubPr>
                      <m:e>
                        <m:acc>
                          <m:accPr>
                            <m:chr m:val="̂"/>
                            <m:ctrlPr>
                              <a:rPr lang="en-US" sz="2000" i="1" dirty="0">
                                <a:latin typeface="Cambria Math" charset="0"/>
                                <a:ea typeface="Cambria Math" charset="0"/>
                                <a:cs typeface="Cambria Math" charset="0"/>
                              </a:rPr>
                            </m:ctrlPr>
                          </m:accPr>
                          <m:e>
                            <m:r>
                              <a:rPr lang="en-US" sz="2000" i="1" dirty="0">
                                <a:latin typeface="Cambria Math" charset="0"/>
                                <a:ea typeface="Cambria Math" charset="0"/>
                                <a:cs typeface="Cambria Math" charset="0"/>
                              </a:rPr>
                              <m:t>𝛽</m:t>
                            </m:r>
                          </m:e>
                        </m:acc>
                      </m:e>
                      <m:sub>
                        <m:r>
                          <a:rPr lang="en-AU" sz="2000" i="1" dirty="0">
                            <a:latin typeface="Cambria Math" charset="0"/>
                          </a:rPr>
                          <m:t>1</m:t>
                        </m:r>
                      </m:sub>
                    </m:sSub>
                    <m:sSub>
                      <m:sSubPr>
                        <m:ctrlPr>
                          <a:rPr lang="en-US" sz="2000" i="1" dirty="0">
                            <a:latin typeface="Cambria Math" charset="0"/>
                          </a:rPr>
                        </m:ctrlPr>
                      </m:sSubPr>
                      <m:e>
                        <m:r>
                          <a:rPr lang="en-AU" sz="2000" i="1" dirty="0">
                            <a:latin typeface="Cambria Math" charset="0"/>
                          </a:rPr>
                          <m:t>𝑋</m:t>
                        </m:r>
                      </m:e>
                      <m:sub>
                        <m:r>
                          <a:rPr lang="en-AU" sz="2000" i="1" dirty="0">
                            <a:latin typeface="Cambria Math" charset="0"/>
                          </a:rPr>
                          <m:t>𝑖</m:t>
                        </m:r>
                      </m:sub>
                    </m:sSub>
                  </m:oMath>
                </a14:m>
                <a:endParaRPr lang="en-US" sz="20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4417" y="1659259"/>
                <a:ext cx="10972800" cy="4210050"/>
              </a:xfrm>
              <a:blipFill rotWithShape="0">
                <a:blip r:embed="rId2"/>
                <a:stretch>
                  <a:fillRect l="-556" t="-579" b="-21274"/>
                </a:stretch>
              </a:blipFill>
            </p:spPr>
            <p:txBody>
              <a:bodyPr/>
              <a:lstStyle/>
              <a:p>
                <a:r>
                  <a:rPr lang="en-US">
                    <a:noFill/>
                  </a:rPr>
                  <a:t> </a:t>
                </a:r>
              </a:p>
            </p:txBody>
          </p:sp>
        </mc:Fallback>
      </mc:AlternateContent>
    </p:spTree>
    <p:extLst>
      <p:ext uri="{BB962C8B-B14F-4D97-AF65-F5344CB8AC3E}">
        <p14:creationId xmlns:p14="http://schemas.microsoft.com/office/powerpoint/2010/main" val="62885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Revision </a:t>
                </a:r>
                <a:r>
                  <a:rPr lang="mr-IN" dirty="0" smtClean="0"/>
                  <a:t>–</a:t>
                </a:r>
                <a:r>
                  <a:rPr lang="en-US" dirty="0" smtClean="0"/>
                  <a:t> </a:t>
                </a:r>
                <a14:m>
                  <m:oMath xmlns:m="http://schemas.openxmlformats.org/officeDocument/2006/math">
                    <m:sSub>
                      <m:sSubPr>
                        <m:ctrlPr>
                          <a:rPr lang="en-US" i="1" smtClean="0">
                            <a:latin typeface="Cambria Math" charset="0"/>
                          </a:rPr>
                        </m:ctrlPr>
                      </m:sSubPr>
                      <m:e>
                        <m:r>
                          <a:rPr lang="en-US" i="1" smtClean="0">
                            <a:latin typeface="Cambria Math" charset="0"/>
                            <a:ea typeface="Cambria Math" charset="0"/>
                            <a:cs typeface="Cambria Math" charset="0"/>
                          </a:rPr>
                          <m:t>𝛽</m:t>
                        </m:r>
                      </m:e>
                      <m:sub>
                        <m:r>
                          <a:rPr lang="en-AU" b="0" i="1" smtClean="0">
                            <a:latin typeface="Cambria Math" charset="0"/>
                          </a:rPr>
                          <m:t>0</m:t>
                        </m:r>
                      </m:sub>
                    </m:sSub>
                    <m:r>
                      <a:rPr lang="en-AU" b="0" i="1" smtClean="0">
                        <a:latin typeface="Cambria Math" charset="0"/>
                      </a:rPr>
                      <m:t>&amp;</m:t>
                    </m:r>
                    <m:sSub>
                      <m:sSubPr>
                        <m:ctrlPr>
                          <a:rPr lang="en-US" b="0" i="1" smtClean="0">
                            <a:latin typeface="Cambria Math" charset="0"/>
                          </a:rPr>
                        </m:ctrlPr>
                      </m:sSubPr>
                      <m:e>
                        <m:r>
                          <a:rPr lang="en-US" b="0" i="1" smtClean="0">
                            <a:latin typeface="Cambria Math" charset="0"/>
                            <a:ea typeface="Cambria Math" charset="0"/>
                            <a:cs typeface="Cambria Math" charset="0"/>
                          </a:rPr>
                          <m:t>𝛽</m:t>
                        </m:r>
                      </m:e>
                      <m:sub>
                        <m:r>
                          <a:rPr lang="en-AU" b="0" i="1" smtClean="0">
                            <a:latin typeface="Cambria Math" charset="0"/>
                          </a:rPr>
                          <m:t>1</m:t>
                        </m:r>
                      </m:sub>
                    </m:sSub>
                  </m:oMath>
                </a14:m>
                <a:r>
                  <a:rPr lang="en-US" dirty="0" smtClean="0"/>
                  <a:t>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4417" y="1659259"/>
                <a:ext cx="10972800" cy="4210050"/>
              </a:xfrm>
            </p:spPr>
            <p:txBody>
              <a:bodyPr/>
              <a:lstStyle/>
              <a:p>
                <a:r>
                  <a:rPr lang="en-US" sz="2800" dirty="0" smtClean="0"/>
                  <a:t>In most situations, we do not know parameters of population, hence we use sample statistics to estimate population parameters.</a:t>
                </a:r>
              </a:p>
              <a:p>
                <a:r>
                  <a:rPr lang="en-US" sz="2800" dirty="0" smtClean="0"/>
                  <a:t>Regarding SLR, in most situations, we do not know </a:t>
                </a:r>
                <a14:m>
                  <m:oMath xmlns:m="http://schemas.openxmlformats.org/officeDocument/2006/math">
                    <m:sSub>
                      <m:sSubPr>
                        <m:ctrlPr>
                          <a:rPr lang="en-US" sz="2800" i="1">
                            <a:latin typeface="Cambria Math" charset="0"/>
                          </a:rPr>
                        </m:ctrlPr>
                      </m:sSubPr>
                      <m:e>
                        <m:r>
                          <a:rPr lang="en-US" sz="2800" i="1">
                            <a:latin typeface="Cambria Math" charset="0"/>
                            <a:ea typeface="Cambria Math" charset="0"/>
                            <a:cs typeface="Cambria Math" charset="0"/>
                          </a:rPr>
                          <m:t>𝛽</m:t>
                        </m:r>
                      </m:e>
                      <m:sub>
                        <m:r>
                          <a:rPr lang="en-AU" sz="2800" i="1">
                            <a:latin typeface="Cambria Math" charset="0"/>
                          </a:rPr>
                          <m:t>0</m:t>
                        </m:r>
                      </m:sub>
                    </m:sSub>
                    <m:r>
                      <a:rPr lang="en-AU" sz="2800" i="1">
                        <a:latin typeface="Cambria Math" charset="0"/>
                      </a:rPr>
                      <m:t>&amp;</m:t>
                    </m:r>
                    <m:sSub>
                      <m:sSubPr>
                        <m:ctrlPr>
                          <a:rPr lang="en-US" sz="2800" i="1">
                            <a:latin typeface="Cambria Math" charset="0"/>
                          </a:rPr>
                        </m:ctrlPr>
                      </m:sSubPr>
                      <m:e>
                        <m:r>
                          <a:rPr lang="en-US" sz="2800" i="1">
                            <a:latin typeface="Cambria Math" charset="0"/>
                            <a:ea typeface="Cambria Math" charset="0"/>
                            <a:cs typeface="Cambria Math" charset="0"/>
                          </a:rPr>
                          <m:t>𝛽</m:t>
                        </m:r>
                      </m:e>
                      <m:sub>
                        <m:r>
                          <a:rPr lang="en-AU" sz="2800" i="1">
                            <a:latin typeface="Cambria Math" charset="0"/>
                          </a:rPr>
                          <m:t>1</m:t>
                        </m:r>
                      </m:sub>
                    </m:sSub>
                  </m:oMath>
                </a14:m>
                <a:r>
                  <a:rPr lang="en-US" sz="2800" dirty="0" smtClean="0"/>
                  <a:t>of population, so we use </a:t>
                </a:r>
                <a14:m>
                  <m:oMath xmlns:m="http://schemas.openxmlformats.org/officeDocument/2006/math">
                    <m:sSub>
                      <m:sSubPr>
                        <m:ctrlPr>
                          <a:rPr lang="en-US" sz="2800" i="1" dirty="0">
                            <a:latin typeface="Cambria Math" charset="0"/>
                          </a:rPr>
                        </m:ctrlPr>
                      </m:sSubPr>
                      <m:e>
                        <m:acc>
                          <m:accPr>
                            <m:chr m:val="̂"/>
                            <m:ctrlPr>
                              <a:rPr lang="en-US" sz="2800" i="1" dirty="0">
                                <a:latin typeface="Cambria Math" charset="0"/>
                                <a:ea typeface="Cambria Math" charset="0"/>
                                <a:cs typeface="Cambria Math" charset="0"/>
                              </a:rPr>
                            </m:ctrlPr>
                          </m:accPr>
                          <m:e>
                            <m:r>
                              <a:rPr lang="en-US" sz="2800" i="1" dirty="0">
                                <a:latin typeface="Cambria Math" charset="0"/>
                                <a:ea typeface="Cambria Math" charset="0"/>
                                <a:cs typeface="Cambria Math" charset="0"/>
                              </a:rPr>
                              <m:t>𝛽</m:t>
                            </m:r>
                          </m:e>
                        </m:acc>
                      </m:e>
                      <m:sub>
                        <m:r>
                          <a:rPr lang="en-AU" sz="2800" i="1" dirty="0">
                            <a:latin typeface="Cambria Math" charset="0"/>
                          </a:rPr>
                          <m:t>0</m:t>
                        </m:r>
                      </m:sub>
                    </m:sSub>
                    <m:r>
                      <a:rPr lang="en-AU" sz="2800" b="0" i="1" dirty="0" smtClean="0">
                        <a:latin typeface="Cambria Math" charset="0"/>
                      </a:rPr>
                      <m:t>&amp;</m:t>
                    </m:r>
                    <m:sSub>
                      <m:sSubPr>
                        <m:ctrlPr>
                          <a:rPr lang="en-US" sz="2800" i="1" dirty="0">
                            <a:latin typeface="Cambria Math" charset="0"/>
                          </a:rPr>
                        </m:ctrlPr>
                      </m:sSubPr>
                      <m:e>
                        <m:acc>
                          <m:accPr>
                            <m:chr m:val="̂"/>
                            <m:ctrlPr>
                              <a:rPr lang="en-US" sz="2800" i="1" dirty="0">
                                <a:latin typeface="Cambria Math" charset="0"/>
                                <a:ea typeface="Cambria Math" charset="0"/>
                                <a:cs typeface="Cambria Math" charset="0"/>
                              </a:rPr>
                            </m:ctrlPr>
                          </m:accPr>
                          <m:e>
                            <m:r>
                              <a:rPr lang="en-US" sz="2800" i="1" dirty="0">
                                <a:latin typeface="Cambria Math" charset="0"/>
                                <a:ea typeface="Cambria Math" charset="0"/>
                                <a:cs typeface="Cambria Math" charset="0"/>
                              </a:rPr>
                              <m:t>𝛽</m:t>
                            </m:r>
                          </m:e>
                        </m:acc>
                      </m:e>
                      <m:sub>
                        <m:r>
                          <a:rPr lang="en-AU" sz="2800" i="1" dirty="0">
                            <a:latin typeface="Cambria Math" charset="0"/>
                          </a:rPr>
                          <m:t>1</m:t>
                        </m:r>
                      </m:sub>
                    </m:sSub>
                  </m:oMath>
                </a14:m>
                <a:r>
                  <a:rPr lang="en-US" sz="2800" dirty="0" smtClean="0"/>
                  <a:t> to estimate </a:t>
                </a:r>
                <a14:m>
                  <m:oMath xmlns:m="http://schemas.openxmlformats.org/officeDocument/2006/math">
                    <m:sSub>
                      <m:sSubPr>
                        <m:ctrlPr>
                          <a:rPr lang="en-US" sz="2800" i="1">
                            <a:latin typeface="Cambria Math" charset="0"/>
                          </a:rPr>
                        </m:ctrlPr>
                      </m:sSubPr>
                      <m:e>
                        <m:r>
                          <a:rPr lang="en-US" sz="2800" i="1">
                            <a:latin typeface="Cambria Math" charset="0"/>
                            <a:ea typeface="Cambria Math" charset="0"/>
                            <a:cs typeface="Cambria Math" charset="0"/>
                          </a:rPr>
                          <m:t>𝛽</m:t>
                        </m:r>
                      </m:e>
                      <m:sub>
                        <m:r>
                          <a:rPr lang="en-AU" sz="2800" i="1">
                            <a:latin typeface="Cambria Math" charset="0"/>
                          </a:rPr>
                          <m:t>0</m:t>
                        </m:r>
                      </m:sub>
                    </m:sSub>
                    <m:r>
                      <a:rPr lang="en-AU" sz="2800" i="1">
                        <a:latin typeface="Cambria Math" charset="0"/>
                      </a:rPr>
                      <m:t>&amp;</m:t>
                    </m:r>
                    <m:sSub>
                      <m:sSubPr>
                        <m:ctrlPr>
                          <a:rPr lang="en-US" sz="2800" i="1">
                            <a:latin typeface="Cambria Math" charset="0"/>
                          </a:rPr>
                        </m:ctrlPr>
                      </m:sSubPr>
                      <m:e>
                        <m:r>
                          <a:rPr lang="en-US" sz="2800" i="1">
                            <a:latin typeface="Cambria Math" charset="0"/>
                            <a:ea typeface="Cambria Math" charset="0"/>
                            <a:cs typeface="Cambria Math" charset="0"/>
                          </a:rPr>
                          <m:t>𝛽</m:t>
                        </m:r>
                      </m:e>
                      <m:sub>
                        <m:r>
                          <a:rPr lang="en-AU" sz="2800" i="1">
                            <a:latin typeface="Cambria Math" charset="0"/>
                          </a:rPr>
                          <m:t>1</m:t>
                        </m:r>
                      </m:sub>
                    </m:sSub>
                  </m:oMath>
                </a14:m>
                <a:r>
                  <a:rPr lang="en-US" sz="2800" dirty="0" smtClean="0"/>
                  <a:t> respectively. </a:t>
                </a:r>
              </a:p>
              <a:p>
                <a14:m>
                  <m:oMath xmlns:m="http://schemas.openxmlformats.org/officeDocument/2006/math">
                    <m:sSub>
                      <m:sSubPr>
                        <m:ctrlPr>
                          <a:rPr lang="en-US" sz="2800" i="1" dirty="0">
                            <a:latin typeface="Cambria Math" charset="0"/>
                          </a:rPr>
                        </m:ctrlPr>
                      </m:sSubPr>
                      <m:e>
                        <m:acc>
                          <m:accPr>
                            <m:chr m:val="̂"/>
                            <m:ctrlPr>
                              <a:rPr lang="en-US" sz="2800" i="1" dirty="0">
                                <a:latin typeface="Cambria Math" charset="0"/>
                                <a:ea typeface="Cambria Math" charset="0"/>
                                <a:cs typeface="Cambria Math" charset="0"/>
                              </a:rPr>
                            </m:ctrlPr>
                          </m:accPr>
                          <m:e>
                            <m:r>
                              <a:rPr lang="en-US" sz="2800" i="1" dirty="0">
                                <a:latin typeface="Cambria Math" charset="0"/>
                                <a:ea typeface="Cambria Math" charset="0"/>
                                <a:cs typeface="Cambria Math" charset="0"/>
                              </a:rPr>
                              <m:t>𝛽</m:t>
                            </m:r>
                          </m:e>
                        </m:acc>
                      </m:e>
                      <m:sub>
                        <m:r>
                          <a:rPr lang="en-AU" sz="2800" i="1" dirty="0">
                            <a:latin typeface="Cambria Math" charset="0"/>
                          </a:rPr>
                          <m:t>0</m:t>
                        </m:r>
                      </m:sub>
                    </m:sSub>
                    <m:r>
                      <a:rPr lang="en-AU" sz="2800" i="1" dirty="0">
                        <a:latin typeface="Cambria Math" charset="0"/>
                      </a:rPr>
                      <m:t>&amp;</m:t>
                    </m:r>
                    <m:sSub>
                      <m:sSubPr>
                        <m:ctrlPr>
                          <a:rPr lang="en-US" sz="2800" i="1" dirty="0">
                            <a:latin typeface="Cambria Math" charset="0"/>
                          </a:rPr>
                        </m:ctrlPr>
                      </m:sSubPr>
                      <m:e>
                        <m:acc>
                          <m:accPr>
                            <m:chr m:val="̂"/>
                            <m:ctrlPr>
                              <a:rPr lang="en-US" sz="2800" i="1" dirty="0">
                                <a:latin typeface="Cambria Math" charset="0"/>
                                <a:ea typeface="Cambria Math" charset="0"/>
                                <a:cs typeface="Cambria Math" charset="0"/>
                              </a:rPr>
                            </m:ctrlPr>
                          </m:accPr>
                          <m:e>
                            <m:r>
                              <a:rPr lang="en-US" sz="2800" i="1" dirty="0">
                                <a:latin typeface="Cambria Math" charset="0"/>
                                <a:ea typeface="Cambria Math" charset="0"/>
                                <a:cs typeface="Cambria Math" charset="0"/>
                              </a:rPr>
                              <m:t>𝛽</m:t>
                            </m:r>
                          </m:e>
                        </m:acc>
                      </m:e>
                      <m:sub>
                        <m:r>
                          <a:rPr lang="en-AU" sz="2800" i="1" dirty="0">
                            <a:latin typeface="Cambria Math" charset="0"/>
                          </a:rPr>
                          <m:t>1</m:t>
                        </m:r>
                      </m:sub>
                    </m:sSub>
                  </m:oMath>
                </a14:m>
                <a:r>
                  <a:rPr lang="en-US" sz="2800" dirty="0" smtClean="0"/>
                  <a:t> are calculated </a:t>
                </a:r>
                <a:r>
                  <a:rPr lang="en-US" sz="2800" dirty="0" smtClean="0">
                    <a:solidFill>
                      <a:srgbClr val="FF0000"/>
                    </a:solidFill>
                  </a:rPr>
                  <a:t>based on sample observations</a:t>
                </a:r>
                <a:r>
                  <a:rPr lang="en-US" sz="2800" dirty="0" smtClean="0"/>
                  <a:t>, by using </a:t>
                </a:r>
                <a:r>
                  <a:rPr lang="en-US" sz="2800" dirty="0" smtClean="0">
                    <a:solidFill>
                      <a:srgbClr val="FF0000"/>
                    </a:solidFill>
                  </a:rPr>
                  <a:t>least square method</a:t>
                </a:r>
                <a:r>
                  <a:rPr lang="en-US" sz="2800" dirty="0" smtClean="0"/>
                  <a:t>.</a:t>
                </a:r>
              </a:p>
              <a:p>
                <a14:m>
                  <m:oMath xmlns:m="http://schemas.openxmlformats.org/officeDocument/2006/math">
                    <m:sSub>
                      <m:sSubPr>
                        <m:ctrlPr>
                          <a:rPr lang="en-US" sz="2800" i="1" dirty="0">
                            <a:latin typeface="Cambria Math" charset="0"/>
                          </a:rPr>
                        </m:ctrlPr>
                      </m:sSubPr>
                      <m:e>
                        <m:acc>
                          <m:accPr>
                            <m:chr m:val="̂"/>
                            <m:ctrlPr>
                              <a:rPr lang="en-US" sz="2800" i="1" dirty="0">
                                <a:latin typeface="Cambria Math" charset="0"/>
                                <a:ea typeface="Cambria Math" charset="0"/>
                                <a:cs typeface="Cambria Math" charset="0"/>
                              </a:rPr>
                            </m:ctrlPr>
                          </m:accPr>
                          <m:e>
                            <m:r>
                              <a:rPr lang="en-US" sz="2800" i="1" dirty="0">
                                <a:latin typeface="Cambria Math" charset="0"/>
                                <a:ea typeface="Cambria Math" charset="0"/>
                                <a:cs typeface="Cambria Math" charset="0"/>
                              </a:rPr>
                              <m:t>𝛽</m:t>
                            </m:r>
                          </m:e>
                        </m:acc>
                      </m:e>
                      <m:sub>
                        <m:r>
                          <a:rPr lang="en-AU" sz="2800" i="1" dirty="0">
                            <a:latin typeface="Cambria Math" charset="0"/>
                          </a:rPr>
                          <m:t>0</m:t>
                        </m:r>
                      </m:sub>
                    </m:sSub>
                    <m:r>
                      <a:rPr lang="en-AU" sz="2800" b="0" i="1" dirty="0" smtClean="0">
                        <a:latin typeface="Cambria Math" charset="0"/>
                      </a:rPr>
                      <m:t>=</m:t>
                    </m:r>
                    <m:acc>
                      <m:accPr>
                        <m:chr m:val="̅"/>
                        <m:ctrlPr>
                          <a:rPr lang="en-AU" sz="2800" b="0" i="1" dirty="0" smtClean="0">
                            <a:latin typeface="Cambria Math" charset="0"/>
                          </a:rPr>
                        </m:ctrlPr>
                      </m:accPr>
                      <m:e>
                        <m:r>
                          <a:rPr lang="en-AU" sz="2800" b="0" i="1" dirty="0" smtClean="0">
                            <a:latin typeface="Cambria Math" charset="0"/>
                          </a:rPr>
                          <m:t>𝑌</m:t>
                        </m:r>
                      </m:e>
                    </m:acc>
                    <m:r>
                      <a:rPr lang="en-AU" sz="2800" b="0" i="1" dirty="0" smtClean="0">
                        <a:latin typeface="Cambria Math" charset="0"/>
                      </a:rPr>
                      <m:t>−</m:t>
                    </m:r>
                    <m:acc>
                      <m:accPr>
                        <m:chr m:val="̂"/>
                        <m:ctrlPr>
                          <a:rPr lang="en-AU" sz="2800" b="0" i="1" dirty="0" smtClean="0">
                            <a:latin typeface="Cambria Math" charset="0"/>
                          </a:rPr>
                        </m:ctrlPr>
                      </m:accPr>
                      <m:e>
                        <m:sSub>
                          <m:sSubPr>
                            <m:ctrlPr>
                              <a:rPr lang="en-US" sz="2800" b="0" i="1" dirty="0" smtClean="0">
                                <a:latin typeface="Cambria Math" charset="0"/>
                                <a:ea typeface="Cambria Math" charset="0"/>
                                <a:cs typeface="Cambria Math" charset="0"/>
                              </a:rPr>
                            </m:ctrlPr>
                          </m:sSubPr>
                          <m:e>
                            <m:r>
                              <a:rPr lang="en-US" sz="2800" b="0" i="1" dirty="0" smtClean="0">
                                <a:latin typeface="Cambria Math" charset="0"/>
                                <a:ea typeface="Cambria Math" charset="0"/>
                                <a:cs typeface="Cambria Math" charset="0"/>
                              </a:rPr>
                              <m:t>𝛽</m:t>
                            </m:r>
                          </m:e>
                          <m:sub>
                            <m:r>
                              <a:rPr lang="en-AU" sz="2800" b="0" i="1" dirty="0" smtClean="0">
                                <a:latin typeface="Cambria Math" charset="0"/>
                                <a:ea typeface="Cambria Math" charset="0"/>
                                <a:cs typeface="Cambria Math" charset="0"/>
                              </a:rPr>
                              <m:t>1</m:t>
                            </m:r>
                          </m:sub>
                        </m:sSub>
                      </m:e>
                    </m:acc>
                    <m:acc>
                      <m:accPr>
                        <m:chr m:val="̅"/>
                        <m:ctrlPr>
                          <a:rPr lang="en-US" sz="2800" i="1" dirty="0" smtClean="0">
                            <a:latin typeface="Cambria Math" charset="0"/>
                          </a:rPr>
                        </m:ctrlPr>
                      </m:accPr>
                      <m:e>
                        <m:r>
                          <a:rPr lang="en-AU" sz="2800" b="0" i="1" dirty="0" smtClean="0">
                            <a:latin typeface="Cambria Math" charset="0"/>
                          </a:rPr>
                          <m:t>𝑋</m:t>
                        </m:r>
                      </m:e>
                    </m:acc>
                  </m:oMath>
                </a14:m>
                <a:endParaRPr lang="en-US" sz="2800" dirty="0" smtClean="0"/>
              </a:p>
              <a:p>
                <a14:m>
                  <m:oMath xmlns:m="http://schemas.openxmlformats.org/officeDocument/2006/math">
                    <m:sSub>
                      <m:sSubPr>
                        <m:ctrlPr>
                          <a:rPr lang="en-US" sz="2800" i="1" dirty="0">
                            <a:latin typeface="Cambria Math" charset="0"/>
                          </a:rPr>
                        </m:ctrlPr>
                      </m:sSubPr>
                      <m:e>
                        <m:acc>
                          <m:accPr>
                            <m:chr m:val="̂"/>
                            <m:ctrlPr>
                              <a:rPr lang="en-US" sz="2800" i="1" dirty="0">
                                <a:latin typeface="Cambria Math" charset="0"/>
                                <a:ea typeface="Cambria Math" charset="0"/>
                                <a:cs typeface="Cambria Math" charset="0"/>
                              </a:rPr>
                            </m:ctrlPr>
                          </m:accPr>
                          <m:e>
                            <m:r>
                              <a:rPr lang="en-US" sz="2800" i="1" dirty="0">
                                <a:latin typeface="Cambria Math" charset="0"/>
                                <a:ea typeface="Cambria Math" charset="0"/>
                                <a:cs typeface="Cambria Math" charset="0"/>
                              </a:rPr>
                              <m:t>𝛽</m:t>
                            </m:r>
                          </m:e>
                        </m:acc>
                      </m:e>
                      <m:sub>
                        <m:r>
                          <a:rPr lang="en-AU" sz="2800" i="1" dirty="0">
                            <a:latin typeface="Cambria Math" charset="0"/>
                          </a:rPr>
                          <m:t>1</m:t>
                        </m:r>
                      </m:sub>
                    </m:sSub>
                    <m:r>
                      <a:rPr lang="en-AU" sz="2800" b="0" i="1" dirty="0" smtClean="0">
                        <a:latin typeface="Cambria Math" charset="0"/>
                      </a:rPr>
                      <m:t>=</m:t>
                    </m:r>
                    <m:f>
                      <m:fPr>
                        <m:ctrlPr>
                          <a:rPr lang="mr-IN" sz="2800" b="0" i="1" dirty="0" smtClean="0">
                            <a:latin typeface="Cambria Math" charset="0"/>
                          </a:rPr>
                        </m:ctrlPr>
                      </m:fPr>
                      <m:num>
                        <m:nary>
                          <m:naryPr>
                            <m:chr m:val="∑"/>
                            <m:limLoc m:val="subSup"/>
                            <m:ctrlPr>
                              <a:rPr lang="is-IS" sz="2800" b="0" i="1" dirty="0" smtClean="0">
                                <a:latin typeface="Cambria Math" charset="0"/>
                              </a:rPr>
                            </m:ctrlPr>
                          </m:naryPr>
                          <m:sub>
                            <m:r>
                              <m:rPr>
                                <m:brk m:alnAt="25"/>
                              </m:rPr>
                              <a:rPr lang="en-AU" sz="2800" b="0" i="1" dirty="0" smtClean="0">
                                <a:latin typeface="Cambria Math" charset="0"/>
                              </a:rPr>
                              <m:t>𝑖</m:t>
                            </m:r>
                            <m:r>
                              <a:rPr lang="en-AU" sz="2800" b="0" i="1" dirty="0" smtClean="0">
                                <a:latin typeface="Cambria Math" charset="0"/>
                              </a:rPr>
                              <m:t>=1</m:t>
                            </m:r>
                          </m:sub>
                          <m:sup>
                            <m:r>
                              <a:rPr lang="en-AU" sz="2800" b="0" i="1" dirty="0" smtClean="0">
                                <a:latin typeface="Cambria Math" charset="0"/>
                              </a:rPr>
                              <m:t>𝑛</m:t>
                            </m:r>
                          </m:sup>
                          <m:e>
                            <m:r>
                              <a:rPr lang="en-AU" sz="2800" b="0" i="1" dirty="0" smtClean="0">
                                <a:latin typeface="Cambria Math" charset="0"/>
                              </a:rPr>
                              <m:t>(</m:t>
                            </m:r>
                            <m:sSub>
                              <m:sSubPr>
                                <m:ctrlPr>
                                  <a:rPr lang="en-US" sz="2800" b="0" i="1" dirty="0" smtClean="0">
                                    <a:latin typeface="Cambria Math" charset="0"/>
                                  </a:rPr>
                                </m:ctrlPr>
                              </m:sSubPr>
                              <m:e>
                                <m:r>
                                  <a:rPr lang="en-AU" sz="2800" b="0" i="1" dirty="0" smtClean="0">
                                    <a:latin typeface="Cambria Math" charset="0"/>
                                  </a:rPr>
                                  <m:t>𝑋</m:t>
                                </m:r>
                              </m:e>
                              <m:sub>
                                <m:r>
                                  <a:rPr lang="en-AU" sz="2800" b="0" i="1" dirty="0" smtClean="0">
                                    <a:latin typeface="Cambria Math" charset="0"/>
                                  </a:rPr>
                                  <m:t>𝑖</m:t>
                                </m:r>
                              </m:sub>
                            </m:sSub>
                            <m:r>
                              <a:rPr lang="en-AU" sz="2800" b="0" i="1" dirty="0" smtClean="0">
                                <a:latin typeface="Cambria Math" charset="0"/>
                              </a:rPr>
                              <m:t>−</m:t>
                            </m:r>
                            <m:acc>
                              <m:accPr>
                                <m:chr m:val="̅"/>
                                <m:ctrlPr>
                                  <a:rPr lang="en-AU" sz="2800" b="0" i="1" dirty="0" smtClean="0">
                                    <a:latin typeface="Cambria Math" charset="0"/>
                                  </a:rPr>
                                </m:ctrlPr>
                              </m:accPr>
                              <m:e>
                                <m:r>
                                  <a:rPr lang="en-AU" sz="2800" b="0" i="1" dirty="0" smtClean="0">
                                    <a:latin typeface="Cambria Math" charset="0"/>
                                  </a:rPr>
                                  <m:t>𝑋</m:t>
                                </m:r>
                              </m:e>
                            </m:acc>
                            <m:r>
                              <a:rPr lang="en-AU" sz="2800" b="0" i="1" dirty="0" smtClean="0">
                                <a:latin typeface="Cambria Math" charset="0"/>
                              </a:rPr>
                              <m:t>)(</m:t>
                            </m:r>
                            <m:sSub>
                              <m:sSubPr>
                                <m:ctrlPr>
                                  <a:rPr lang="en-US" sz="2800" b="0" i="1" dirty="0" smtClean="0">
                                    <a:latin typeface="Cambria Math" charset="0"/>
                                  </a:rPr>
                                </m:ctrlPr>
                              </m:sSubPr>
                              <m:e>
                                <m:r>
                                  <a:rPr lang="en-AU" sz="2800" b="0" i="1" dirty="0" smtClean="0">
                                    <a:latin typeface="Cambria Math" charset="0"/>
                                  </a:rPr>
                                  <m:t>𝑌</m:t>
                                </m:r>
                              </m:e>
                              <m:sub>
                                <m:r>
                                  <a:rPr lang="en-AU" sz="2800" b="0" i="1" dirty="0" smtClean="0">
                                    <a:latin typeface="Cambria Math" charset="0"/>
                                  </a:rPr>
                                  <m:t>𝑖</m:t>
                                </m:r>
                              </m:sub>
                            </m:sSub>
                            <m:r>
                              <a:rPr lang="en-AU" sz="2800" b="0" i="1" dirty="0" smtClean="0">
                                <a:latin typeface="Cambria Math" charset="0"/>
                              </a:rPr>
                              <m:t>−</m:t>
                            </m:r>
                            <m:acc>
                              <m:accPr>
                                <m:chr m:val="̅"/>
                                <m:ctrlPr>
                                  <a:rPr lang="en-AU" sz="2800" b="0" i="1" dirty="0" smtClean="0">
                                    <a:latin typeface="Cambria Math" charset="0"/>
                                  </a:rPr>
                                </m:ctrlPr>
                              </m:accPr>
                              <m:e>
                                <m:r>
                                  <a:rPr lang="en-AU" sz="2800" b="0" i="1" dirty="0" smtClean="0">
                                    <a:latin typeface="Cambria Math" charset="0"/>
                                  </a:rPr>
                                  <m:t>𝑌</m:t>
                                </m:r>
                              </m:e>
                            </m:acc>
                            <m:r>
                              <a:rPr lang="en-AU" sz="2800" b="0" i="1" dirty="0" smtClean="0">
                                <a:latin typeface="Cambria Math" charset="0"/>
                              </a:rPr>
                              <m:t>)</m:t>
                            </m:r>
                          </m:e>
                        </m:nary>
                      </m:num>
                      <m:den>
                        <m:nary>
                          <m:naryPr>
                            <m:chr m:val="∑"/>
                            <m:limLoc m:val="subSup"/>
                            <m:ctrlPr>
                              <a:rPr lang="is-IS" sz="2800" b="0" i="1" dirty="0" smtClean="0">
                                <a:latin typeface="Cambria Math" charset="0"/>
                              </a:rPr>
                            </m:ctrlPr>
                          </m:naryPr>
                          <m:sub>
                            <m:r>
                              <m:rPr>
                                <m:brk m:alnAt="25"/>
                              </m:rPr>
                              <a:rPr lang="en-AU" sz="2800" b="0" i="1" dirty="0" smtClean="0">
                                <a:latin typeface="Cambria Math" charset="0"/>
                              </a:rPr>
                              <m:t>𝑖</m:t>
                            </m:r>
                            <m:r>
                              <a:rPr lang="en-AU" sz="2800" b="0" i="1" dirty="0" smtClean="0">
                                <a:latin typeface="Cambria Math" charset="0"/>
                              </a:rPr>
                              <m:t>=1</m:t>
                            </m:r>
                          </m:sub>
                          <m:sup>
                            <m:r>
                              <a:rPr lang="en-AU" sz="2800" b="0" i="1" dirty="0" smtClean="0">
                                <a:latin typeface="Cambria Math" charset="0"/>
                              </a:rPr>
                              <m:t>𝑛</m:t>
                            </m:r>
                          </m:sup>
                          <m:e>
                            <m:sSup>
                              <m:sSupPr>
                                <m:ctrlPr>
                                  <a:rPr lang="is-IS" sz="2800" b="0" i="1" dirty="0" smtClean="0">
                                    <a:latin typeface="Cambria Math" charset="0"/>
                                  </a:rPr>
                                </m:ctrlPr>
                              </m:sSupPr>
                              <m:e>
                                <m:r>
                                  <a:rPr lang="en-AU" sz="2800" i="1" dirty="0">
                                    <a:latin typeface="Cambria Math" charset="0"/>
                                  </a:rPr>
                                  <m:t>(</m:t>
                                </m:r>
                                <m:sSub>
                                  <m:sSubPr>
                                    <m:ctrlPr>
                                      <a:rPr lang="en-US" sz="2800" i="1" dirty="0">
                                        <a:latin typeface="Cambria Math" charset="0"/>
                                      </a:rPr>
                                    </m:ctrlPr>
                                  </m:sSubPr>
                                  <m:e>
                                    <m:r>
                                      <a:rPr lang="en-AU" sz="2800" i="1" dirty="0">
                                        <a:latin typeface="Cambria Math" charset="0"/>
                                      </a:rPr>
                                      <m:t>𝑋</m:t>
                                    </m:r>
                                  </m:e>
                                  <m:sub>
                                    <m:r>
                                      <a:rPr lang="en-AU" sz="2800" i="1" dirty="0">
                                        <a:latin typeface="Cambria Math" charset="0"/>
                                      </a:rPr>
                                      <m:t>𝑖</m:t>
                                    </m:r>
                                  </m:sub>
                                </m:sSub>
                                <m:r>
                                  <a:rPr lang="en-AU" sz="2800" i="1" dirty="0">
                                    <a:latin typeface="Cambria Math" charset="0"/>
                                  </a:rPr>
                                  <m:t>−</m:t>
                                </m:r>
                                <m:acc>
                                  <m:accPr>
                                    <m:chr m:val="̅"/>
                                    <m:ctrlPr>
                                      <a:rPr lang="en-AU" sz="2800" i="1" dirty="0">
                                        <a:latin typeface="Cambria Math" charset="0"/>
                                      </a:rPr>
                                    </m:ctrlPr>
                                  </m:accPr>
                                  <m:e>
                                    <m:r>
                                      <a:rPr lang="en-AU" sz="2800" i="1" dirty="0">
                                        <a:latin typeface="Cambria Math" charset="0"/>
                                      </a:rPr>
                                      <m:t>𝑋</m:t>
                                    </m:r>
                                  </m:e>
                                </m:acc>
                                <m:r>
                                  <a:rPr lang="en-AU" sz="2800" i="1" dirty="0">
                                    <a:latin typeface="Cambria Math" charset="0"/>
                                  </a:rPr>
                                  <m:t>)</m:t>
                                </m:r>
                              </m:e>
                              <m:sup>
                                <m:r>
                                  <a:rPr lang="en-AU" sz="2800" b="0" i="1" dirty="0" smtClean="0">
                                    <a:latin typeface="Cambria Math" charset="0"/>
                                  </a:rPr>
                                  <m:t>2</m:t>
                                </m:r>
                              </m:sup>
                            </m:sSup>
                          </m:e>
                        </m:nary>
                      </m:den>
                    </m:f>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4417" y="1659259"/>
                <a:ext cx="10972800" cy="4210050"/>
              </a:xfrm>
              <a:blipFill rotWithShape="0">
                <a:blip r:embed="rId3"/>
                <a:stretch>
                  <a:fillRect l="-1000" t="-1447" b="-11867"/>
                </a:stretch>
              </a:blipFill>
            </p:spPr>
            <p:txBody>
              <a:bodyPr/>
              <a:lstStyle/>
              <a:p>
                <a:r>
                  <a:rPr lang="en-US">
                    <a:noFill/>
                  </a:rPr>
                  <a:t> </a:t>
                </a:r>
              </a:p>
            </p:txBody>
          </p:sp>
        </mc:Fallback>
      </mc:AlternateContent>
    </p:spTree>
    <p:extLst>
      <p:ext uri="{BB962C8B-B14F-4D97-AF65-F5344CB8AC3E}">
        <p14:creationId xmlns:p14="http://schemas.microsoft.com/office/powerpoint/2010/main" val="167062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Revision </a:t>
            </a:r>
            <a:r>
              <a:rPr lang="mr-IN" dirty="0" smtClean="0"/>
              <a:t>–</a:t>
            </a:r>
            <a:r>
              <a:rPr lang="en-US" dirty="0" smtClean="0"/>
              <a:t> Assumptions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4417" y="1597615"/>
                <a:ext cx="10972800" cy="4210050"/>
              </a:xfrm>
            </p:spPr>
            <p:txBody>
              <a:bodyPr/>
              <a:lstStyle/>
              <a:p>
                <a:pPr marL="514350" indent="-514350">
                  <a:buFont typeface="+mj-lt"/>
                  <a:buAutoNum type="arabicPeriod"/>
                </a:pPr>
                <a:r>
                  <a:rPr lang="en-US" sz="2400" dirty="0" smtClean="0">
                    <a:solidFill>
                      <a:srgbClr val="FF0000"/>
                    </a:solidFill>
                  </a:rPr>
                  <a:t>Linearity</a:t>
                </a:r>
                <a:r>
                  <a:rPr lang="en-US" sz="2400" dirty="0" smtClean="0"/>
                  <a:t>: The </a:t>
                </a:r>
                <a:r>
                  <a:rPr lang="en-US" sz="2400" dirty="0"/>
                  <a:t>means of the populations fall on a </a:t>
                </a:r>
                <a:r>
                  <a:rPr lang="en-US" sz="2400" dirty="0" smtClean="0"/>
                  <a:t>straight-line function </a:t>
                </a:r>
                <a:r>
                  <a:rPr lang="en-US" sz="2400" dirty="0"/>
                  <a:t>of the explanatory </a:t>
                </a:r>
                <a:r>
                  <a:rPr lang="en-US" sz="2400" dirty="0" smtClean="0"/>
                  <a:t>variable (</a:t>
                </a:r>
                <a14:m>
                  <m:oMath xmlns:m="http://schemas.openxmlformats.org/officeDocument/2006/math">
                    <m:r>
                      <a:rPr lang="en-US" sz="2400" i="1">
                        <a:latin typeface="Cambria Math" charset="0"/>
                        <a:ea typeface="Cambria Math" charset="0"/>
                        <a:cs typeface="Cambria Math" charset="0"/>
                      </a:rPr>
                      <m:t>𝜇</m:t>
                    </m:r>
                    <m:d>
                      <m:dPr>
                        <m:ctrlPr>
                          <a:rPr lang="mr-IN" sz="2400" i="1">
                            <a:latin typeface="Cambria Math" charset="0"/>
                            <a:ea typeface="Cambria Math" charset="0"/>
                            <a:cs typeface="Cambria Math" charset="0"/>
                          </a:rPr>
                        </m:ctrlPr>
                      </m:dPr>
                      <m:e>
                        <m:sSub>
                          <m:sSubPr>
                            <m:ctrlPr>
                              <a:rPr lang="en-US" sz="2400" i="1">
                                <a:latin typeface="Cambria Math" charset="0"/>
                                <a:ea typeface="Cambria Math" charset="0"/>
                                <a:cs typeface="Cambria Math" charset="0"/>
                              </a:rPr>
                            </m:ctrlPr>
                          </m:sSubPr>
                          <m:e>
                            <m:r>
                              <a:rPr lang="en-AU" sz="2400" i="1">
                                <a:latin typeface="Cambria Math" charset="0"/>
                                <a:ea typeface="Cambria Math" charset="0"/>
                                <a:cs typeface="Cambria Math" charset="0"/>
                              </a:rPr>
                              <m:t>𝑌</m:t>
                            </m:r>
                          </m:e>
                          <m:sub>
                            <m:r>
                              <a:rPr lang="en-AU" sz="2400" i="1">
                                <a:latin typeface="Cambria Math" charset="0"/>
                                <a:ea typeface="Cambria Math" charset="0"/>
                                <a:cs typeface="Cambria Math" charset="0"/>
                              </a:rPr>
                              <m:t>𝑖</m:t>
                            </m:r>
                          </m:sub>
                        </m:sSub>
                      </m:e>
                      <m:e>
                        <m:sSub>
                          <m:sSubPr>
                            <m:ctrlPr>
                              <a:rPr lang="en-US" sz="2400" i="1">
                                <a:latin typeface="Cambria Math" charset="0"/>
                                <a:ea typeface="Cambria Math" charset="0"/>
                                <a:cs typeface="Cambria Math" charset="0"/>
                              </a:rPr>
                            </m:ctrlPr>
                          </m:sSubPr>
                          <m:e>
                            <m:r>
                              <a:rPr lang="en-AU" sz="2400" i="1">
                                <a:latin typeface="Cambria Math" charset="0"/>
                                <a:ea typeface="Cambria Math" charset="0"/>
                                <a:cs typeface="Cambria Math" charset="0"/>
                              </a:rPr>
                              <m:t>𝑋</m:t>
                            </m:r>
                          </m:e>
                          <m:sub>
                            <m:r>
                              <a:rPr lang="en-AU" sz="2400" i="1">
                                <a:latin typeface="Cambria Math" charset="0"/>
                                <a:ea typeface="Cambria Math" charset="0"/>
                                <a:cs typeface="Cambria Math" charset="0"/>
                              </a:rPr>
                              <m:t>𝑖</m:t>
                            </m:r>
                          </m:sub>
                        </m:sSub>
                      </m:e>
                    </m:d>
                    <m:r>
                      <a:rPr lang="en-US" sz="2400" dirty="0">
                        <a:latin typeface="Cambria Math" charset="0"/>
                      </a:rPr>
                      <m:t>=</m:t>
                    </m:r>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AU" sz="2400" i="1" dirty="0">
                            <a:latin typeface="Cambria Math" charset="0"/>
                          </a:rPr>
                          <m:t>0</m:t>
                        </m:r>
                      </m:sub>
                    </m:sSub>
                    <m:r>
                      <a:rPr lang="en-AU" sz="2400" i="1" dirty="0">
                        <a:latin typeface="Cambria Math" charset="0"/>
                      </a:rPr>
                      <m:t>+</m:t>
                    </m:r>
                    <m:sSub>
                      <m:sSubPr>
                        <m:ctrlPr>
                          <a:rPr lang="en-US" sz="2400" i="1" dirty="0">
                            <a:latin typeface="Cambria Math" charset="0"/>
                          </a:rPr>
                        </m:ctrlPr>
                      </m:sSubPr>
                      <m:e>
                        <m:r>
                          <a:rPr lang="en-US" sz="2400" i="1" dirty="0">
                            <a:latin typeface="Cambria Math" charset="0"/>
                            <a:ea typeface="Cambria Math" charset="0"/>
                            <a:cs typeface="Cambria Math" charset="0"/>
                          </a:rPr>
                          <m:t>𝛽</m:t>
                        </m:r>
                      </m:e>
                      <m:sub>
                        <m:r>
                          <a:rPr lang="en-AU" sz="2400" i="1" dirty="0">
                            <a:latin typeface="Cambria Math" charset="0"/>
                          </a:rPr>
                          <m:t>1</m:t>
                        </m:r>
                      </m:sub>
                    </m:sSub>
                    <m:sSub>
                      <m:sSubPr>
                        <m:ctrlPr>
                          <a:rPr lang="en-US" sz="2400" i="1" dirty="0">
                            <a:latin typeface="Cambria Math" charset="0"/>
                          </a:rPr>
                        </m:ctrlPr>
                      </m:sSubPr>
                      <m:e>
                        <m:r>
                          <a:rPr lang="en-AU" sz="2400" i="1" dirty="0">
                            <a:latin typeface="Cambria Math" charset="0"/>
                          </a:rPr>
                          <m:t>𝑋</m:t>
                        </m:r>
                      </m:e>
                      <m:sub>
                        <m:r>
                          <a:rPr lang="en-AU" sz="2400" i="1" dirty="0">
                            <a:latin typeface="Cambria Math" charset="0"/>
                          </a:rPr>
                          <m:t>𝑖</m:t>
                        </m:r>
                      </m:sub>
                    </m:sSub>
                  </m:oMath>
                </a14:m>
                <a:r>
                  <a:rPr lang="en-AU" sz="2400" dirty="0" smtClean="0"/>
                  <a:t>).</a:t>
                </a:r>
              </a:p>
              <a:p>
                <a:pPr marL="514350" indent="-514350">
                  <a:buFont typeface="+mj-lt"/>
                  <a:buAutoNum type="arabicPeriod"/>
                </a:pPr>
                <a:r>
                  <a:rPr lang="en-AU" sz="2400" dirty="0" smtClean="0">
                    <a:solidFill>
                      <a:srgbClr val="FF0000"/>
                    </a:solidFill>
                  </a:rPr>
                  <a:t>Normality</a:t>
                </a:r>
                <a:r>
                  <a:rPr lang="en-AU" sz="2400" dirty="0" smtClean="0"/>
                  <a:t>: </a:t>
                </a:r>
                <a:r>
                  <a:rPr lang="en-AU" sz="2400" dirty="0"/>
                  <a:t>There is a normally distributed population of responses </a:t>
                </a:r>
                <a:r>
                  <a:rPr lang="en-AU" sz="2400" dirty="0" smtClean="0"/>
                  <a:t>for each </a:t>
                </a:r>
                <a:r>
                  <a:rPr lang="en-AU" sz="2400" dirty="0"/>
                  <a:t>value of the explanatory variable</a:t>
                </a:r>
                <a:r>
                  <a:rPr lang="en-AU" sz="2400" dirty="0" smtClean="0"/>
                  <a:t>.</a:t>
                </a:r>
              </a:p>
              <a:p>
                <a:pPr marL="514350" indent="-514350">
                  <a:buFont typeface="+mj-lt"/>
                  <a:buAutoNum type="arabicPeriod"/>
                </a:pPr>
                <a:r>
                  <a:rPr lang="en-AU" sz="2400" dirty="0" smtClean="0">
                    <a:solidFill>
                      <a:srgbClr val="FF0000"/>
                    </a:solidFill>
                  </a:rPr>
                  <a:t>Constant variance</a:t>
                </a:r>
                <a:r>
                  <a:rPr lang="en-AU" sz="2400" dirty="0" smtClean="0"/>
                  <a:t>: </a:t>
                </a:r>
                <a:r>
                  <a:rPr lang="en-AU" sz="2400" dirty="0"/>
                  <a:t>The population standard deviations are all equal: </a:t>
                </a:r>
                <a14:m>
                  <m:oMath xmlns:m="http://schemas.openxmlformats.org/officeDocument/2006/math">
                    <m:r>
                      <a:rPr lang="en-AU" sz="2400" i="1" smtClean="0">
                        <a:latin typeface="Cambria Math" charset="0"/>
                        <a:ea typeface="Cambria Math" charset="0"/>
                        <a:cs typeface="Cambria Math" charset="0"/>
                      </a:rPr>
                      <m:t>𝜎</m:t>
                    </m:r>
                    <m:d>
                      <m:dPr>
                        <m:begChr m:val="{"/>
                        <m:endChr m:val="}"/>
                        <m:ctrlPr>
                          <a:rPr lang="hr-HR" sz="2400" i="1" smtClean="0">
                            <a:latin typeface="Cambria Math" charset="0"/>
                            <a:ea typeface="Cambria Math" charset="0"/>
                            <a:cs typeface="Cambria Math" charset="0"/>
                          </a:rPr>
                        </m:ctrlPr>
                      </m:dPr>
                      <m:e>
                        <m:r>
                          <a:rPr lang="en-AU" sz="2400" b="0" i="1" smtClean="0">
                            <a:latin typeface="Cambria Math" charset="0"/>
                            <a:ea typeface="Cambria Math" charset="0"/>
                            <a:cs typeface="Cambria Math" charset="0"/>
                          </a:rPr>
                          <m:t>𝑌</m:t>
                        </m:r>
                      </m:e>
                      <m:e>
                        <m:r>
                          <a:rPr lang="en-AU" sz="2400" b="0" i="1" smtClean="0">
                            <a:latin typeface="Cambria Math" charset="0"/>
                            <a:ea typeface="Cambria Math" charset="0"/>
                            <a:cs typeface="Cambria Math" charset="0"/>
                          </a:rPr>
                          <m:t>𝑋</m:t>
                        </m:r>
                      </m:e>
                    </m:d>
                    <m:r>
                      <a:rPr lang="en-AU" sz="2400" b="0" i="1" smtClean="0">
                        <a:latin typeface="Cambria Math" charset="0"/>
                        <a:ea typeface="Cambria Math" charset="0"/>
                        <a:cs typeface="Cambria Math" charset="0"/>
                      </a:rPr>
                      <m:t>=</m:t>
                    </m:r>
                    <m:r>
                      <a:rPr lang="en-AU" sz="2400" b="0" i="1" smtClean="0">
                        <a:latin typeface="Cambria Math" charset="0"/>
                        <a:ea typeface="Cambria Math" charset="0"/>
                        <a:cs typeface="Cambria Math" charset="0"/>
                      </a:rPr>
                      <m:t>𝜎</m:t>
                    </m:r>
                  </m:oMath>
                </a14:m>
                <a:endParaRPr lang="en-AU" sz="2400" dirty="0"/>
              </a:p>
              <a:p>
                <a:pPr marL="514350" indent="-514350">
                  <a:buFont typeface="+mj-lt"/>
                  <a:buAutoNum type="arabicPeriod"/>
                </a:pPr>
                <a:r>
                  <a:rPr lang="en-AU" sz="2400" dirty="0" smtClean="0">
                    <a:solidFill>
                      <a:srgbClr val="FF0000"/>
                    </a:solidFill>
                  </a:rPr>
                  <a:t>Independence</a:t>
                </a:r>
                <a:r>
                  <a:rPr lang="en-AU" sz="2400" dirty="0" smtClean="0"/>
                  <a:t>: </a:t>
                </a:r>
                <a:r>
                  <a:rPr lang="en-AU" sz="2400" dirty="0"/>
                  <a:t>The selection of an observation from any of the populations is independent of the selection of any other observations. </a:t>
                </a:r>
                <a:endParaRPr lang="en-AU" sz="2400" dirty="0" smtClean="0"/>
              </a:p>
              <a:p>
                <a:pPr marL="0" indent="0">
                  <a:buNone/>
                </a:pPr>
                <a:r>
                  <a:rPr lang="en-AU" sz="2400" dirty="0" smtClean="0">
                    <a:solidFill>
                      <a:srgbClr val="FF0000"/>
                    </a:solidFill>
                  </a:rPr>
                  <a:t>Summary</a:t>
                </a:r>
                <a:endParaRPr lang="en-AU" sz="2400" dirty="0">
                  <a:solidFill>
                    <a:srgbClr val="FF0000"/>
                  </a:solidFill>
                </a:endParaRPr>
              </a:p>
              <a:p>
                <a14:m>
                  <m:oMath xmlns:m="http://schemas.openxmlformats.org/officeDocument/2006/math">
                    <m:sSubSup>
                      <m:sSubSupPr>
                        <m:ctrlPr>
                          <a:rPr lang="en-US" sz="2400" b="0" i="1" smtClean="0">
                            <a:latin typeface="Cambria Math" charset="0"/>
                          </a:rPr>
                        </m:ctrlPr>
                      </m:sSubSupPr>
                      <m:e>
                        <m:r>
                          <a:rPr lang="en-AU" sz="2400" b="0" i="1" smtClean="0">
                            <a:latin typeface="Cambria Math" charset="0"/>
                          </a:rPr>
                          <m:t>𝑌</m:t>
                        </m:r>
                      </m:e>
                      <m:sub>
                        <m:r>
                          <a:rPr lang="en-AU" sz="2400" i="1">
                            <a:latin typeface="Cambria Math" charset="0"/>
                            <a:ea typeface="Cambria Math" charset="0"/>
                            <a:cs typeface="Cambria Math" charset="0"/>
                          </a:rPr>
                          <m:t>∼</m:t>
                        </m:r>
                      </m:sub>
                      <m:sup>
                        <m:r>
                          <a:rPr lang="en-AU" sz="2400" b="0" i="1" smtClean="0">
                            <a:latin typeface="Cambria Math" charset="0"/>
                          </a:rPr>
                          <m:t>𝑖𝑖𝑑</m:t>
                        </m:r>
                      </m:sup>
                    </m:sSubSup>
                    <m:r>
                      <a:rPr lang="en-AU" sz="2400" b="0" i="1" smtClean="0">
                        <a:latin typeface="Cambria Math" charset="0"/>
                      </a:rPr>
                      <m:t>𝑁</m:t>
                    </m:r>
                    <m:r>
                      <m:rPr>
                        <m:nor/>
                      </m:rPr>
                      <a:rPr lang="en-AU" sz="2400" b="0" i="0" smtClean="0"/>
                      <m:t>(</m:t>
                    </m:r>
                    <m:r>
                      <a:rPr lang="is-IS" sz="2400" i="1" smtClean="0">
                        <a:latin typeface="Cambria Math" charset="0"/>
                        <a:ea typeface="Cambria Math" charset="0"/>
                        <a:cs typeface="Cambria Math" charset="0"/>
                      </a:rPr>
                      <m:t>𝜇</m:t>
                    </m:r>
                    <m:d>
                      <m:dPr>
                        <m:begChr m:val="{"/>
                        <m:endChr m:val="}"/>
                        <m:ctrlPr>
                          <a:rPr lang="hr-HR" sz="2400" i="1" smtClean="0">
                            <a:latin typeface="Cambria Math" charset="0"/>
                          </a:rPr>
                        </m:ctrlPr>
                      </m:dPr>
                      <m:e>
                        <m:r>
                          <a:rPr lang="en-AU" sz="2400" b="0" i="1" smtClean="0">
                            <a:latin typeface="Cambria Math" charset="0"/>
                          </a:rPr>
                          <m:t>𝑌</m:t>
                        </m:r>
                      </m:e>
                      <m:e>
                        <m:r>
                          <a:rPr lang="en-AU" sz="2400" b="0" i="1" smtClean="0">
                            <a:latin typeface="Cambria Math" charset="0"/>
                          </a:rPr>
                          <m:t>𝑋</m:t>
                        </m:r>
                      </m:e>
                    </m:d>
                    <m:r>
                      <a:rPr lang="en-AU" sz="2400" b="0" i="1" smtClean="0">
                        <a:latin typeface="Cambria Math" charset="0"/>
                      </a:rPr>
                      <m:t>,</m:t>
                    </m:r>
                    <m:sSup>
                      <m:sSupPr>
                        <m:ctrlPr>
                          <a:rPr lang="en-AU" sz="2400" b="0" i="1" smtClean="0">
                            <a:latin typeface="Cambria Math" charset="0"/>
                          </a:rPr>
                        </m:ctrlPr>
                      </m:sSupPr>
                      <m:e>
                        <m:r>
                          <a:rPr lang="en-AU" sz="2400" b="0" i="1" smtClean="0">
                            <a:latin typeface="Cambria Math" charset="0"/>
                            <a:ea typeface="Cambria Math" charset="0"/>
                            <a:cs typeface="Cambria Math" charset="0"/>
                          </a:rPr>
                          <m:t>𝜎</m:t>
                        </m:r>
                      </m:e>
                      <m:sup>
                        <m:r>
                          <a:rPr lang="en-AU" sz="2400" b="0" i="1" smtClean="0">
                            <a:latin typeface="Cambria Math" charset="0"/>
                          </a:rPr>
                          <m:t>2</m:t>
                        </m:r>
                      </m:sup>
                    </m:sSup>
                    <m:r>
                      <m:rPr>
                        <m:nor/>
                      </m:rPr>
                      <a:rPr lang="en-AU" sz="2400" b="0" i="0" smtClean="0">
                        <a:latin typeface="Cambria Math" charset="0"/>
                      </a:rPr>
                      <m:t>)</m:t>
                    </m:r>
                    <m:r>
                      <m:rPr>
                        <m:nor/>
                      </m:rPr>
                      <a:rPr lang="is-IS" sz="2400"/>
                      <m:t> </m:t>
                    </m:r>
                  </m:oMath>
                </a14:m>
                <a:endParaRPr lang="is-IS" sz="2400" dirty="0" smtClean="0">
                  <a:effectLst/>
                </a:endParaRPr>
              </a:p>
              <a:p>
                <a:pPr marL="0" indent="0">
                  <a:buNone/>
                </a:pPr>
                <a:r>
                  <a:rPr lang="is-IS" sz="2400" dirty="0" smtClean="0"/>
                  <a:t>OR</a:t>
                </a:r>
                <a:endParaRPr lang="is-IS" sz="2400" dirty="0" smtClean="0">
                  <a:effectLst/>
                </a:endParaRPr>
              </a:p>
              <a:p>
                <a14:m>
                  <m:oMath xmlns:m="http://schemas.openxmlformats.org/officeDocument/2006/math">
                    <m:sSubSup>
                      <m:sSubSupPr>
                        <m:ctrlPr>
                          <a:rPr lang="en-US" sz="2400" i="1" smtClean="0">
                            <a:effectLst/>
                            <a:latin typeface="Cambria Math" charset="0"/>
                            <a:ea typeface="Cambria Math" charset="0"/>
                            <a:cs typeface="Cambria Math" charset="0"/>
                          </a:rPr>
                        </m:ctrlPr>
                      </m:sSubSupPr>
                      <m:e>
                        <m:r>
                          <a:rPr lang="en-US" sz="2400" i="1" smtClean="0">
                            <a:effectLst/>
                            <a:latin typeface="Cambria Math" charset="0"/>
                            <a:ea typeface="Cambria Math" charset="0"/>
                            <a:cs typeface="Cambria Math" charset="0"/>
                          </a:rPr>
                          <m:t>𝜀</m:t>
                        </m:r>
                      </m:e>
                      <m:sub>
                        <m:r>
                          <a:rPr lang="en-AU" sz="2400" b="0" i="1" smtClean="0">
                            <a:effectLst/>
                            <a:latin typeface="Cambria Math" charset="0"/>
                            <a:ea typeface="Cambria Math" charset="0"/>
                            <a:cs typeface="Cambria Math" charset="0"/>
                          </a:rPr>
                          <m:t>~</m:t>
                        </m:r>
                      </m:sub>
                      <m:sup>
                        <m:r>
                          <a:rPr lang="en-AU" sz="2400" b="0" i="1" smtClean="0">
                            <a:effectLst/>
                            <a:latin typeface="Cambria Math" charset="0"/>
                            <a:ea typeface="Cambria Math" charset="0"/>
                            <a:cs typeface="Cambria Math" charset="0"/>
                          </a:rPr>
                          <m:t>𝑖𝑖𝑑</m:t>
                        </m:r>
                      </m:sup>
                    </m:sSubSup>
                    <m:r>
                      <a:rPr lang="en-AU" sz="2400" b="0" i="1" smtClean="0">
                        <a:effectLst/>
                        <a:latin typeface="Cambria Math" charset="0"/>
                        <a:ea typeface="Cambria Math" charset="0"/>
                        <a:cs typeface="Cambria Math" charset="0"/>
                      </a:rPr>
                      <m:t>𝑁</m:t>
                    </m:r>
                    <m:r>
                      <m:rPr>
                        <m:nor/>
                      </m:rPr>
                      <a:rPr lang="en-AU" sz="2400"/>
                      <m:t>(</m:t>
                    </m:r>
                    <m:r>
                      <a:rPr lang="en-AU" sz="2400" b="0" i="1" smtClean="0">
                        <a:latin typeface="Cambria Math" charset="0"/>
                      </a:rPr>
                      <m:t>0</m:t>
                    </m:r>
                    <m:r>
                      <a:rPr lang="en-AU" sz="2400" i="1">
                        <a:latin typeface="Cambria Math" charset="0"/>
                      </a:rPr>
                      <m:t>,</m:t>
                    </m:r>
                    <m:sSup>
                      <m:sSupPr>
                        <m:ctrlPr>
                          <a:rPr lang="en-AU" sz="2400" i="1">
                            <a:latin typeface="Cambria Math" charset="0"/>
                          </a:rPr>
                        </m:ctrlPr>
                      </m:sSupPr>
                      <m:e>
                        <m:r>
                          <a:rPr lang="en-AU" sz="2400" i="1">
                            <a:latin typeface="Cambria Math" charset="0"/>
                            <a:ea typeface="Cambria Math" charset="0"/>
                            <a:cs typeface="Cambria Math" charset="0"/>
                          </a:rPr>
                          <m:t>𝜎</m:t>
                        </m:r>
                      </m:e>
                      <m:sup>
                        <m:r>
                          <a:rPr lang="en-AU" sz="2400" i="1">
                            <a:latin typeface="Cambria Math" charset="0"/>
                          </a:rPr>
                          <m:t>2</m:t>
                        </m:r>
                      </m:sup>
                    </m:sSup>
                    <m:r>
                      <m:rPr>
                        <m:nor/>
                      </m:rPr>
                      <a:rPr lang="en-AU" sz="2400">
                        <a:latin typeface="Cambria Math" charset="0"/>
                      </a:rPr>
                      <m:t>)</m:t>
                    </m:r>
                  </m:oMath>
                </a14:m>
                <a:endParaRPr lang="is-IS" sz="2400" dirty="0">
                  <a:effectLst/>
                </a:endParaRPr>
              </a:p>
              <a:p>
                <a:endParaRPr lang="en-US" sz="2400" dirty="0"/>
              </a:p>
              <a:p>
                <a:pPr marL="514350" indent="-514350">
                  <a:buFont typeface="+mj-lt"/>
                  <a:buAutoNum type="arabicPeriod"/>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4417" y="1597615"/>
                <a:ext cx="10972800" cy="4210050"/>
              </a:xfrm>
              <a:blipFill rotWithShape="0">
                <a:blip r:embed="rId2"/>
                <a:stretch>
                  <a:fillRect l="-833" t="-1013" r="-500" b="-22431"/>
                </a:stretch>
              </a:blipFill>
            </p:spPr>
            <p:txBody>
              <a:bodyPr/>
              <a:lstStyle/>
              <a:p>
                <a:r>
                  <a:rPr lang="en-US">
                    <a:noFill/>
                  </a:rPr>
                  <a:t> </a:t>
                </a:r>
              </a:p>
            </p:txBody>
          </p:sp>
        </mc:Fallback>
      </mc:AlternateContent>
    </p:spTree>
    <p:extLst>
      <p:ext uri="{BB962C8B-B14F-4D97-AF65-F5344CB8AC3E}">
        <p14:creationId xmlns:p14="http://schemas.microsoft.com/office/powerpoint/2010/main" val="1754141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Question </a:t>
            </a:r>
            <a:r>
              <a:rPr lang="en-AU" b="1" dirty="0" smtClean="0"/>
              <a:t>1</a:t>
            </a:r>
            <a:endParaRPr lang="en-US" dirty="0"/>
          </a:p>
        </p:txBody>
      </p:sp>
      <p:sp>
        <p:nvSpPr>
          <p:cNvPr id="3" name="Content Placeholder 2"/>
          <p:cNvSpPr>
            <a:spLocks noGrp="1"/>
          </p:cNvSpPr>
          <p:nvPr>
            <p:ph idx="1"/>
          </p:nvPr>
        </p:nvSpPr>
        <p:spPr/>
        <p:txBody>
          <a:bodyPr/>
          <a:lstStyle/>
          <a:p>
            <a:r>
              <a:rPr lang="en-AU" sz="2800" dirty="0"/>
              <a:t>The file “ex0727.csv” contains measured distances and recession velocities for 10 clusters of nebulae. According to a theory by Hubble the mean of the measured distance, as a function of velocity, should be β</a:t>
            </a:r>
            <a:r>
              <a:rPr lang="en-AU" sz="2800" baseline="-25000" dirty="0"/>
              <a:t>1*</a:t>
            </a:r>
            <a:r>
              <a:rPr lang="en-AU" sz="2800" dirty="0"/>
              <a:t>velocity (i.e., </a:t>
            </a:r>
            <a:r>
              <a:rPr lang="en-AU" sz="2800" dirty="0" err="1"/>
              <a:t>μ</a:t>
            </a:r>
            <a:r>
              <a:rPr lang="en-AU" sz="2800" dirty="0"/>
              <a:t>(</a:t>
            </a:r>
            <a:r>
              <a:rPr lang="en-AU" sz="2800" dirty="0" err="1"/>
              <a:t>distance|velocity</a:t>
            </a:r>
            <a:r>
              <a:rPr lang="en-AU" sz="2800" dirty="0"/>
              <a:t>) = β</a:t>
            </a:r>
            <a:r>
              <a:rPr lang="en-AU" sz="2800" baseline="-25000" dirty="0"/>
              <a:t>1*</a:t>
            </a:r>
            <a:r>
              <a:rPr lang="en-AU" sz="2800" dirty="0"/>
              <a:t>velocity), and β</a:t>
            </a:r>
            <a:r>
              <a:rPr lang="en-AU" sz="2800" baseline="-25000" dirty="0"/>
              <a:t>1</a:t>
            </a:r>
            <a:r>
              <a:rPr lang="en-AU" sz="2800" dirty="0"/>
              <a:t> is the age of the universe. 				</a:t>
            </a:r>
            <a:endParaRPr lang="en-GB" sz="2800" dirty="0"/>
          </a:p>
          <a:p>
            <a:pPr lvl="0"/>
            <a:r>
              <a:rPr lang="en-AU" sz="2800" dirty="0" smtClean="0">
                <a:solidFill>
                  <a:srgbClr val="FF0000"/>
                </a:solidFill>
              </a:rPr>
              <a:t>Question: </a:t>
            </a:r>
            <a:r>
              <a:rPr lang="en-AU" sz="2800" dirty="0" smtClean="0"/>
              <a:t>Using </a:t>
            </a:r>
            <a:r>
              <a:rPr lang="en-AU" sz="2800" dirty="0"/>
              <a:t>Hubble’s theory what is the estimated age of the universe? (Hint: The R function lm() includes an intercept by default. lm(Y~X-1) fits the SLR without an intercept, i.e., </a:t>
            </a:r>
            <a:r>
              <a:rPr lang="en-AU" sz="2800" dirty="0" err="1"/>
              <a:t>μ</a:t>
            </a:r>
            <a:r>
              <a:rPr lang="en-AU" sz="2800" dirty="0"/>
              <a:t>(Y|X)= β</a:t>
            </a:r>
            <a:r>
              <a:rPr lang="en-AU" sz="2800" baseline="-25000" dirty="0"/>
              <a:t>1</a:t>
            </a:r>
            <a:r>
              <a:rPr lang="en-AU" sz="2800" dirty="0"/>
              <a:t>X.</a:t>
            </a:r>
            <a:endParaRPr lang="en-GB" sz="2800" dirty="0"/>
          </a:p>
          <a:p>
            <a:endParaRPr lang="en-US" sz="2800" dirty="0"/>
          </a:p>
        </p:txBody>
      </p:sp>
    </p:spTree>
    <p:extLst>
      <p:ext uri="{BB962C8B-B14F-4D97-AF65-F5344CB8AC3E}">
        <p14:creationId xmlns:p14="http://schemas.microsoft.com/office/powerpoint/2010/main" val="1544542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pic>
        <p:nvPicPr>
          <p:cNvPr id="22" name="Content Placeholder 2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897" y="3079165"/>
            <a:ext cx="10779725" cy="1270972"/>
          </a:xfrm>
        </p:spPr>
      </p:pic>
    </p:spTree>
    <p:extLst>
      <p:ext uri="{BB962C8B-B14F-4D97-AF65-F5344CB8AC3E}">
        <p14:creationId xmlns:p14="http://schemas.microsoft.com/office/powerpoint/2010/main" val="13873648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Table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3166064"/>
            <a:ext cx="10972800" cy="1710147"/>
          </a:xfrm>
        </p:spPr>
      </p:pic>
    </p:spTree>
    <p:extLst>
      <p:ext uri="{BB962C8B-B14F-4D97-AF65-F5344CB8AC3E}">
        <p14:creationId xmlns:p14="http://schemas.microsoft.com/office/powerpoint/2010/main" val="7469597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t>Question 2 </a:t>
            </a:r>
            <a:endParaRPr lang="en-US" dirty="0"/>
          </a:p>
        </p:txBody>
      </p:sp>
      <p:sp>
        <p:nvSpPr>
          <p:cNvPr id="3" name="Content Placeholder 2"/>
          <p:cNvSpPr>
            <a:spLocks noGrp="1"/>
          </p:cNvSpPr>
          <p:nvPr>
            <p:ph idx="1"/>
          </p:nvPr>
        </p:nvSpPr>
        <p:spPr/>
        <p:txBody>
          <a:bodyPr/>
          <a:lstStyle/>
          <a:p>
            <a:r>
              <a:rPr lang="en-AU" sz="2400" dirty="0"/>
              <a:t>Black wheatears are small birds of Spain and Morocco. Males of the species demonstrate an exaggerated sexual display by carrying many heavy stones to nesting cavities. Different males carry somewhat different sized stones, prompting a study of whether larger stones may be a signal of higher health status. A study was conducted (M. </a:t>
            </a:r>
            <a:r>
              <a:rPr lang="en-AU" sz="2400" dirty="0" err="1"/>
              <a:t>Soler</a:t>
            </a:r>
            <a:r>
              <a:rPr lang="en-AU" sz="2400" dirty="0"/>
              <a:t> et al.) which calculated the average stone mass (g) carried by each of 21 male wheatears, along with T-cell response measurements reflecting their immune systems’ strengths. The file “ex0729.csv” contains the data</a:t>
            </a:r>
            <a:r>
              <a:rPr lang="en-AU" sz="2400" dirty="0" smtClean="0"/>
              <a:t>.</a:t>
            </a:r>
          </a:p>
          <a:p>
            <a:endParaRPr lang="en-GB" sz="2400" dirty="0"/>
          </a:p>
          <a:p>
            <a:pPr lvl="0"/>
            <a:r>
              <a:rPr lang="en-AU" sz="2400" dirty="0" smtClean="0">
                <a:solidFill>
                  <a:srgbClr val="FF0000"/>
                </a:solidFill>
              </a:rPr>
              <a:t>Question:</a:t>
            </a:r>
            <a:r>
              <a:rPr lang="en-AU" sz="2400" dirty="0" smtClean="0"/>
              <a:t> For </a:t>
            </a:r>
            <a:r>
              <a:rPr lang="en-AU" sz="2400" dirty="0"/>
              <a:t>wheatears that carry stones with an average mass of 2g, what would you estimate their mean T-cell response to be? Comment on this estimate.</a:t>
            </a:r>
            <a:endParaRPr lang="en-GB" sz="2400" dirty="0"/>
          </a:p>
          <a:p>
            <a:endParaRPr lang="en-US" sz="2400" dirty="0"/>
          </a:p>
        </p:txBody>
      </p:sp>
    </p:spTree>
    <p:extLst>
      <p:ext uri="{BB962C8B-B14F-4D97-AF65-F5344CB8AC3E}">
        <p14:creationId xmlns:p14="http://schemas.microsoft.com/office/powerpoint/2010/main" val="3506827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pic>
        <p:nvPicPr>
          <p:cNvPr id="5" name="Content Placeholder 4"/>
          <p:cNvPicPr>
            <a:picLocks noGrp="1" noChangeAspect="1"/>
          </p:cNvPicPr>
          <p:nvPr>
            <p:ph idx="1"/>
          </p:nvPr>
        </p:nvPicPr>
        <p:blipFill>
          <a:blip r:embed="rId2"/>
          <a:stretch>
            <a:fillRect/>
          </a:stretch>
        </p:blipFill>
        <p:spPr>
          <a:xfrm>
            <a:off x="914400" y="3170238"/>
            <a:ext cx="10363200" cy="1701800"/>
          </a:xfrm>
          <a:prstGeom prst="rect">
            <a:avLst/>
          </a:prstGeom>
        </p:spPr>
      </p:pic>
    </p:spTree>
    <p:extLst>
      <p:ext uri="{BB962C8B-B14F-4D97-AF65-F5344CB8AC3E}">
        <p14:creationId xmlns:p14="http://schemas.microsoft.com/office/powerpoint/2010/main" val="2055866174"/>
      </p:ext>
    </p:extLst>
  </p:cSld>
  <p:clrMapOvr>
    <a:masterClrMapping/>
  </p:clrMapOvr>
  <p:timing>
    <p:tnLst>
      <p:par>
        <p:cTn id="1" dur="indefinite" restart="never" nodeType="tmRoot"/>
      </p:par>
    </p:tnLst>
  </p:timing>
</p:sld>
</file>

<file path=ppt/theme/theme1.xml><?xml version="1.0" encoding="utf-8"?>
<a:theme xmlns:a="http://schemas.openxmlformats.org/drawingml/2006/main" name="ANUPowerpointTemplate2010">
  <a:themeElements>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NUPowerpointTemplate2010">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ANUPowerpointTemplate20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NUPowerpointTemplate20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NUPowerpointTemplate20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NUPowerpointTemplate20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NUPowerpointTemplate20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NUPowerpointTemplate20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NUPowerpointTemplate20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NUPowerpointTemplate20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NUPowerpointTemplate20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NUPowerpointTemplate20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NUPowerpointTemplate20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NUPowerpointTemplate20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tutorial 1 </Template>
  <TotalTime>431</TotalTime>
  <Words>1048</Words>
  <Application>Microsoft Macintosh PowerPoint</Application>
  <PresentationFormat>Widescreen</PresentationFormat>
  <Paragraphs>63</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Cambria Math</vt:lpstr>
      <vt:lpstr>ANUPowerpointTemplate2010</vt:lpstr>
      <vt:lpstr>STAT3008/7001 Applied Statistics  SLR= Simple Linear Regression  </vt:lpstr>
      <vt:lpstr>Revision - model </vt:lpstr>
      <vt:lpstr>Revision – β_0&amp;β_1 </vt:lpstr>
      <vt:lpstr>Revision – Assumptions </vt:lpstr>
      <vt:lpstr>Question 1</vt:lpstr>
      <vt:lpstr>Answer</vt:lpstr>
      <vt:lpstr>Summary Table </vt:lpstr>
      <vt:lpstr>Question 2 </vt:lpstr>
      <vt:lpstr>Answer</vt:lpstr>
      <vt:lpstr>Extrapolation</vt:lpstr>
      <vt:lpstr>Question 3 </vt:lpstr>
      <vt:lpstr>Q3 (a)</vt:lpstr>
      <vt:lpstr>Q3 (b)</vt:lpstr>
      <vt:lpstr>Q3 (c)</vt:lpstr>
      <vt:lpstr>Q3 (c) continued</vt:lpstr>
      <vt:lpstr>PowerPoint Presentation</vt:lpstr>
      <vt:lpstr>PowerPoint Presentation</vt:lpstr>
      <vt:lpstr>Q 4</vt:lpstr>
      <vt:lpstr>Thank you~~</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STAT3008/7001 Applied Statistics </dc:title>
  <dc:creator>Ge Zhan</dc:creator>
  <cp:lastModifiedBy>Tao Zou</cp:lastModifiedBy>
  <cp:revision>21</cp:revision>
  <dcterms:created xsi:type="dcterms:W3CDTF">2017-08-07T14:42:55Z</dcterms:created>
  <dcterms:modified xsi:type="dcterms:W3CDTF">2017-08-13T12:41:24Z</dcterms:modified>
</cp:coreProperties>
</file>